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4080" r:id="rId2"/>
  </p:sldMasterIdLst>
  <p:notesMasterIdLst>
    <p:notesMasterId r:id="rId29"/>
  </p:notesMasterIdLst>
  <p:sldIdLst>
    <p:sldId id="256" r:id="rId3"/>
    <p:sldId id="257" r:id="rId4"/>
    <p:sldId id="258" r:id="rId5"/>
    <p:sldId id="259" r:id="rId6"/>
    <p:sldId id="260" r:id="rId7"/>
    <p:sldId id="261" r:id="rId8"/>
    <p:sldId id="262" r:id="rId9"/>
    <p:sldId id="28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Google Sans Medium" panose="020B060402020202020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Open Sans SemiBold" panose="020B0706030804020204" pitchFamily="34" charset="0"/>
      <p:regular r:id="rId44"/>
      <p:bold r:id="rId45"/>
      <p:italic r:id="rId46"/>
      <p:boldItalic r:id="rId47"/>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94"/>
  </p:normalViewPr>
  <p:slideViewPr>
    <p:cSldViewPr snapToGrid="0">
      <p:cViewPr varScale="1">
        <p:scale>
          <a:sx n="142" d="100"/>
          <a:sy n="142" d="100"/>
        </p:scale>
        <p:origin x="67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d03e5b75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d03e5b75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d1fef0813_1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d1fef0813_1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03e5b75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d03e5b75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ed80ebc1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ed80ebc1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800de29cc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800de29c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d03e5b75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d03e5b75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00de29cc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00de29c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800de29cc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800de29cc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12f718f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12f718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d03e5b75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d03e5b75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800de29c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800de29c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d03e5b752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cd03e5b75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d03e5b75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cd03e5b75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d03e5b752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d03e5b75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cd03e5b752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cd03e5b75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ed80ebc1c_1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ed80ebc1c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cd03e5b75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cd03e5b75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ed80ebc1c_1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ed80ebc1c_1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ed80ebc1c_1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ed80ebc1c_1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d03e5b75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d03e5b75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d03e5b75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d03e5b7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d03e5b752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d03e5b75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ed80ebc1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ed80ebc1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ed80ebc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ed80ebc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21"/>
          <p:cNvSpPr txBox="1">
            <a:spLocks noGrp="1"/>
          </p:cNvSpPr>
          <p:nvPr>
            <p:ph type="ctrTitle"/>
          </p:nvPr>
        </p:nvSpPr>
        <p:spPr>
          <a:xfrm>
            <a:off x="311708" y="744575"/>
            <a:ext cx="8520600" cy="2052600"/>
          </a:xfrm>
          <a:prstGeom prst="rect">
            <a:avLst/>
          </a:prstGeom>
        </p:spPr>
        <p:txBody>
          <a:bodyPr spcFirstLastPara="1" wrap="square" lIns="91425" tIns="91425" rIns="91425" bIns="91425" rtlCol="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pPr rtl="0"/>
            <a:endParaRPr/>
          </a:p>
        </p:txBody>
      </p:sp>
      <p:sp>
        <p:nvSpPr>
          <p:cNvPr id="78" name="Google Shape;78;p21"/>
          <p:cNvSpPr txBox="1">
            <a:spLocks noGrp="1"/>
          </p:cNvSpPr>
          <p:nvPr>
            <p:ph type="subTitle" idx="1"/>
          </p:nvPr>
        </p:nvSpPr>
        <p:spPr>
          <a:xfrm>
            <a:off x="311700" y="2834125"/>
            <a:ext cx="8520600" cy="792600"/>
          </a:xfrm>
          <a:prstGeom prst="rect">
            <a:avLst/>
          </a:prstGeom>
        </p:spPr>
        <p:txBody>
          <a:bodyPr spcFirstLastPara="1" wrap="square" lIns="91425" tIns="91425" rIns="91425" bIns="91425" rtlCol="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Google Shape;111;p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rtlCol="0"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pPr rtl="0"/>
            <a:r>
              <a:t>xx%</a:t>
            </a:r>
          </a:p>
        </p:txBody>
      </p:sp>
      <p:sp>
        <p:nvSpPr>
          <p:cNvPr id="112" name="Google Shape;112;p30"/>
          <p:cNvSpPr txBox="1">
            <a:spLocks noGrp="1"/>
          </p:cNvSpPr>
          <p:nvPr>
            <p:ph type="body" idx="1"/>
          </p:nvPr>
        </p:nvSpPr>
        <p:spPr>
          <a:xfrm>
            <a:off x="311700" y="3152225"/>
            <a:ext cx="8520600" cy="1300800"/>
          </a:xfrm>
          <a:prstGeom prst="rect">
            <a:avLst/>
          </a:prstGeom>
        </p:spPr>
        <p:txBody>
          <a:bodyPr spcFirstLastPara="1" wrap="square" lIns="91425" tIns="91425" rIns="91425" bIns="91425" rtlCol="0"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pPr rtl="0"/>
            <a:endParaRPr/>
          </a:p>
        </p:txBody>
      </p:sp>
      <p:sp>
        <p:nvSpPr>
          <p:cNvPr id="113" name="Google Shape;11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114"/>
        <p:cNvGrpSpPr/>
        <p:nvPr/>
      </p:nvGrpSpPr>
      <p:grpSpPr>
        <a:xfrm>
          <a:off x="0" y="0"/>
          <a:ext cx="0" cy="0"/>
          <a:chOff x="0" y="0"/>
          <a:chExt cx="0" cy="0"/>
        </a:xfrm>
      </p:grpSpPr>
      <p:sp>
        <p:nvSpPr>
          <p:cNvPr id="115" name="Google Shape;115;p31"/>
          <p:cNvSpPr/>
          <p:nvPr/>
        </p:nvSpPr>
        <p:spPr>
          <a:xfrm>
            <a:off x="0" y="329125"/>
            <a:ext cx="69300" cy="753000"/>
          </a:xfrm>
          <a:prstGeom prst="rect">
            <a:avLst/>
          </a:prstGeom>
          <a:solidFill>
            <a:srgbClr val="4285F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16" name="Google Shape;116;p3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
  <p:cSld name="BLANK_1">
    <p:spTree>
      <p:nvGrpSpPr>
        <p:cNvPr id="1" name="Shape 117"/>
        <p:cNvGrpSpPr/>
        <p:nvPr/>
      </p:nvGrpSpPr>
      <p:grpSpPr>
        <a:xfrm>
          <a:off x="0" y="0"/>
          <a:ext cx="0" cy="0"/>
          <a:chOff x="0" y="0"/>
          <a:chExt cx="0" cy="0"/>
        </a:xfrm>
      </p:grpSpPr>
      <p:sp>
        <p:nvSpPr>
          <p:cNvPr id="118" name="Google Shape;118;p32"/>
          <p:cNvSpPr/>
          <p:nvPr/>
        </p:nvSpPr>
        <p:spPr>
          <a:xfrm>
            <a:off x="0" y="329125"/>
            <a:ext cx="69300" cy="753000"/>
          </a:xfrm>
          <a:prstGeom prst="rect">
            <a:avLst/>
          </a:prstGeom>
          <a:solidFill>
            <a:srgbClr val="EA433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19" name="Google Shape;119;p3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 2">
  <p:cSld name="BLANK_1_2">
    <p:spTree>
      <p:nvGrpSpPr>
        <p:cNvPr id="1" name="Shape 120"/>
        <p:cNvGrpSpPr/>
        <p:nvPr/>
      </p:nvGrpSpPr>
      <p:grpSpPr>
        <a:xfrm>
          <a:off x="0" y="0"/>
          <a:ext cx="0" cy="0"/>
          <a:chOff x="0" y="0"/>
          <a:chExt cx="0" cy="0"/>
        </a:xfrm>
      </p:grpSpPr>
      <p:sp>
        <p:nvSpPr>
          <p:cNvPr id="121" name="Google Shape;121;p33"/>
          <p:cNvSpPr/>
          <p:nvPr/>
        </p:nvSpPr>
        <p:spPr>
          <a:xfrm>
            <a:off x="0" y="329125"/>
            <a:ext cx="69300" cy="4485300"/>
          </a:xfrm>
          <a:prstGeom prst="rect">
            <a:avLst/>
          </a:prstGeom>
          <a:solidFill>
            <a:srgbClr val="EA433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22" name="Google Shape;122;p3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ellow 2">
  <p:cSld name="BLANK_1_2_1">
    <p:spTree>
      <p:nvGrpSpPr>
        <p:cNvPr id="1" name="Shape 123"/>
        <p:cNvGrpSpPr/>
        <p:nvPr/>
      </p:nvGrpSpPr>
      <p:grpSpPr>
        <a:xfrm>
          <a:off x="0" y="0"/>
          <a:ext cx="0" cy="0"/>
          <a:chOff x="0" y="0"/>
          <a:chExt cx="0" cy="0"/>
        </a:xfrm>
      </p:grpSpPr>
      <p:sp>
        <p:nvSpPr>
          <p:cNvPr id="124" name="Google Shape;124;p34"/>
          <p:cNvSpPr/>
          <p:nvPr/>
        </p:nvSpPr>
        <p:spPr>
          <a:xfrm>
            <a:off x="0" y="329125"/>
            <a:ext cx="69300" cy="4485300"/>
          </a:xfrm>
          <a:prstGeom prst="rect">
            <a:avLst/>
          </a:prstGeom>
          <a:solidFill>
            <a:srgbClr val="FBBC0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25" name="Google Shape;125;p3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 2">
  <p:cSld name="BLANK_1_2_1_1">
    <p:spTree>
      <p:nvGrpSpPr>
        <p:cNvPr id="1" name="Shape 126"/>
        <p:cNvGrpSpPr/>
        <p:nvPr/>
      </p:nvGrpSpPr>
      <p:grpSpPr>
        <a:xfrm>
          <a:off x="0" y="0"/>
          <a:ext cx="0" cy="0"/>
          <a:chOff x="0" y="0"/>
          <a:chExt cx="0" cy="0"/>
        </a:xfrm>
      </p:grpSpPr>
      <p:sp>
        <p:nvSpPr>
          <p:cNvPr id="127" name="Google Shape;127;p35"/>
          <p:cNvSpPr/>
          <p:nvPr/>
        </p:nvSpPr>
        <p:spPr>
          <a:xfrm>
            <a:off x="0" y="329125"/>
            <a:ext cx="69300" cy="4485300"/>
          </a:xfrm>
          <a:prstGeom prst="rect">
            <a:avLst/>
          </a:prstGeom>
          <a:solidFill>
            <a:srgbClr val="34A85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28" name="Google Shape;128;p3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Yellow">
  <p:cSld name="BLANK_1_1">
    <p:spTree>
      <p:nvGrpSpPr>
        <p:cNvPr id="1" name="Shape 129"/>
        <p:cNvGrpSpPr/>
        <p:nvPr/>
      </p:nvGrpSpPr>
      <p:grpSpPr>
        <a:xfrm>
          <a:off x="0" y="0"/>
          <a:ext cx="0" cy="0"/>
          <a:chOff x="0" y="0"/>
          <a:chExt cx="0" cy="0"/>
        </a:xfrm>
      </p:grpSpPr>
      <p:sp>
        <p:nvSpPr>
          <p:cNvPr id="130" name="Google Shape;130;p36"/>
          <p:cNvSpPr/>
          <p:nvPr/>
        </p:nvSpPr>
        <p:spPr>
          <a:xfrm>
            <a:off x="0" y="329125"/>
            <a:ext cx="69300" cy="753000"/>
          </a:xfrm>
          <a:prstGeom prst="rect">
            <a:avLst/>
          </a:prstGeom>
          <a:solidFill>
            <a:srgbClr val="F299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31" name="Google Shape;131;p3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
  <p:cSld name="BLANK_1_1_1">
    <p:spTree>
      <p:nvGrpSpPr>
        <p:cNvPr id="1" name="Shape 132"/>
        <p:cNvGrpSpPr/>
        <p:nvPr/>
      </p:nvGrpSpPr>
      <p:grpSpPr>
        <a:xfrm>
          <a:off x="0" y="0"/>
          <a:ext cx="0" cy="0"/>
          <a:chOff x="0" y="0"/>
          <a:chExt cx="0" cy="0"/>
        </a:xfrm>
      </p:grpSpPr>
      <p:sp>
        <p:nvSpPr>
          <p:cNvPr id="133" name="Google Shape;133;p37"/>
          <p:cNvSpPr/>
          <p:nvPr/>
        </p:nvSpPr>
        <p:spPr>
          <a:xfrm>
            <a:off x="0" y="329125"/>
            <a:ext cx="69300" cy="753000"/>
          </a:xfrm>
          <a:prstGeom prst="rect">
            <a:avLst/>
          </a:prstGeom>
          <a:solidFill>
            <a:srgbClr val="34A85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34" name="Google Shape;134;p3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ay">
  <p:cSld name="BLANK_1_1_1_1">
    <p:spTree>
      <p:nvGrpSpPr>
        <p:cNvPr id="1" name="Shape 135"/>
        <p:cNvGrpSpPr/>
        <p:nvPr/>
      </p:nvGrpSpPr>
      <p:grpSpPr>
        <a:xfrm>
          <a:off x="0" y="0"/>
          <a:ext cx="0" cy="0"/>
          <a:chOff x="0" y="0"/>
          <a:chExt cx="0" cy="0"/>
        </a:xfrm>
      </p:grpSpPr>
      <p:sp>
        <p:nvSpPr>
          <p:cNvPr id="136" name="Google Shape;136;p38"/>
          <p:cNvSpPr/>
          <p:nvPr/>
        </p:nvSpPr>
        <p:spPr>
          <a:xfrm>
            <a:off x="0" y="329125"/>
            <a:ext cx="69300" cy="753000"/>
          </a:xfrm>
          <a:prstGeom prst="rect">
            <a:avLst/>
          </a:prstGeom>
          <a:solidFill>
            <a:srgbClr val="9AA0A6"/>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pic>
        <p:nvPicPr>
          <p:cNvPr id="137" name="Google Shape;137;p3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pic>
        <p:nvPicPr>
          <p:cNvPr id="139" name="Google Shape;139;p39"/>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311700" y="2150850"/>
            <a:ext cx="8520600" cy="841800"/>
          </a:xfrm>
          <a:prstGeom prst="rect">
            <a:avLst/>
          </a:prstGeom>
        </p:spPr>
        <p:txBody>
          <a:bodyPr spcFirstLastPara="1" wrap="square" lIns="91425" tIns="91425" rIns="91425" bIns="91425" rtlCol="0"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pPr rtl="0"/>
            <a:endParaRPr/>
          </a:p>
        </p:txBody>
      </p:sp>
      <p:sp>
        <p:nvSpPr>
          <p:cNvPr id="81" name="Google Shape;8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rgbClr val="262626"/>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12/2/2022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97032353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199634727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71832323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21671315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917606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25801648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19692498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176687430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20000"/>
              <a:lumOff val="8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9B482E8-6E0E-1B4F-B1FD-C69DB9E858D9}" type="datetimeFigureOut">
              <a:rPr lang="en-US" smtClean="0"/>
              <a:pPr/>
              <a:t>12/2/2022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367507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16399691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311700" y="445025"/>
            <a:ext cx="8520600" cy="572700"/>
          </a:xfrm>
          <a:prstGeom prst="rect">
            <a:avLst/>
          </a:prstGeom>
        </p:spPr>
        <p:txBody>
          <a:bodyPr spcFirstLastPara="1" wrap="square" lIns="91425" tIns="91425" rIns="91425" bIns="91425" rtlCol="0"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rtl="0"/>
            <a:endParaRPr/>
          </a:p>
        </p:txBody>
      </p:sp>
      <p:sp>
        <p:nvSpPr>
          <p:cNvPr id="84" name="Google Shape;84;p23"/>
          <p:cNvSpPr txBox="1">
            <a:spLocks noGrp="1"/>
          </p:cNvSpPr>
          <p:nvPr>
            <p:ph type="body" idx="1"/>
          </p:nvPr>
        </p:nvSpPr>
        <p:spPr>
          <a:xfrm>
            <a:off x="311700" y="1152475"/>
            <a:ext cx="8520600" cy="3416400"/>
          </a:xfrm>
          <a:prstGeom prst="rect">
            <a:avLst/>
          </a:prstGeom>
        </p:spPr>
        <p:txBody>
          <a:bodyPr spcFirstLastPara="1" wrap="square" lIns="91425" tIns="91425" rIns="91425" bIns="91425" rtlCol="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rtl="0"/>
            <a:endParaRPr/>
          </a:p>
        </p:txBody>
      </p:sp>
      <p:sp>
        <p:nvSpPr>
          <p:cNvPr id="85" name="Google Shape;8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419" smtClean="0"/>
              <a:t>‹Nº›</a:t>
            </a:fld>
            <a:endParaRPr lang="es-419"/>
          </a:p>
        </p:txBody>
      </p:sp>
    </p:spTree>
    <p:extLst>
      <p:ext uri="{BB962C8B-B14F-4D97-AF65-F5344CB8AC3E}">
        <p14:creationId xmlns:p14="http://schemas.microsoft.com/office/powerpoint/2010/main" val="300144345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
  <p:cSld name="Red">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rtlCol="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135805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Yellow">
  <p:cSld name="Yellow">
    <p:spTree>
      <p:nvGrpSpPr>
        <p:cNvPr id="1" name="Shape 63"/>
        <p:cNvGrpSpPr/>
        <p:nvPr/>
      </p:nvGrpSpPr>
      <p:grpSpPr>
        <a:xfrm>
          <a:off x="0" y="0"/>
          <a:ext cx="0" cy="0"/>
          <a:chOff x="0" y="0"/>
          <a:chExt cx="0" cy="0"/>
        </a:xfrm>
      </p:grpSpPr>
      <p:sp>
        <p:nvSpPr>
          <p:cNvPr id="64" name="Google Shape;64;p17"/>
          <p:cNvSpPr txBox="1">
            <a:spLocks noGrp="1"/>
          </p:cNvSpPr>
          <p:nvPr>
            <p:ph type="sldNum" idx="12"/>
          </p:nvPr>
        </p:nvSpPr>
        <p:spPr>
          <a:xfrm>
            <a:off x="8472458" y="4663217"/>
            <a:ext cx="548700" cy="393600"/>
          </a:xfrm>
          <a:prstGeom prst="rect">
            <a:avLst/>
          </a:prstGeom>
        </p:spPr>
        <p:txBody>
          <a:bodyPr spcFirstLastPara="1" wrap="square" lIns="91425" tIns="91425" rIns="91425" bIns="91425" rtlCol="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767393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reen">
  <p:cSld name="Green">
    <p:spTree>
      <p:nvGrpSpPr>
        <p:cNvPr id="1" name="Shape 66"/>
        <p:cNvGrpSpPr/>
        <p:nvPr/>
      </p:nvGrpSpPr>
      <p:grpSpPr>
        <a:xfrm>
          <a:off x="0" y="0"/>
          <a:ext cx="0" cy="0"/>
          <a:chOff x="0" y="0"/>
          <a:chExt cx="0" cy="0"/>
        </a:xfrm>
      </p:grpSpPr>
      <p:sp>
        <p:nvSpPr>
          <p:cNvPr id="67" name="Google Shape;67;p18"/>
          <p:cNvSpPr txBox="1">
            <a:spLocks noGrp="1"/>
          </p:cNvSpPr>
          <p:nvPr>
            <p:ph type="sldNum" idx="12"/>
          </p:nvPr>
        </p:nvSpPr>
        <p:spPr>
          <a:xfrm>
            <a:off x="8472458" y="4663217"/>
            <a:ext cx="548700" cy="393600"/>
          </a:xfrm>
          <a:prstGeom prst="rect">
            <a:avLst/>
          </a:prstGeom>
        </p:spPr>
        <p:txBody>
          <a:bodyPr spcFirstLastPara="1" wrap="square" lIns="91425" tIns="91425" rIns="91425" bIns="91425" rtlCol="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639391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ray">
  <p:cSld name="Gray">
    <p:spTree>
      <p:nvGrpSpPr>
        <p:cNvPr id="1" name="Shape 69"/>
        <p:cNvGrpSpPr/>
        <p:nvPr/>
      </p:nvGrpSpPr>
      <p:grpSpPr>
        <a:xfrm>
          <a:off x="0" y="0"/>
          <a:ext cx="0" cy="0"/>
          <a:chOff x="0" y="0"/>
          <a:chExt cx="0" cy="0"/>
        </a:xfrm>
      </p:grpSpPr>
      <p:sp>
        <p:nvSpPr>
          <p:cNvPr id="70" name="Google Shape;70;p19"/>
          <p:cNvSpPr txBox="1">
            <a:spLocks noGrp="1"/>
          </p:cNvSpPr>
          <p:nvPr>
            <p:ph type="sldNum" idx="12"/>
          </p:nvPr>
        </p:nvSpPr>
        <p:spPr>
          <a:xfrm>
            <a:off x="8472458" y="4663217"/>
            <a:ext cx="548700" cy="393600"/>
          </a:xfrm>
          <a:prstGeom prst="rect">
            <a:avLst/>
          </a:prstGeom>
        </p:spPr>
        <p:txBody>
          <a:bodyPr spcFirstLastPara="1" wrap="square" lIns="91425" tIns="91425" rIns="91425" bIns="91425" rtlCol="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77290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311700" y="445025"/>
            <a:ext cx="8520600" cy="572700"/>
          </a:xfrm>
          <a:prstGeom prst="rect">
            <a:avLst/>
          </a:prstGeom>
        </p:spPr>
        <p:txBody>
          <a:bodyPr spcFirstLastPara="1" wrap="square" lIns="91425" tIns="91425" rIns="91425" bIns="91425" rtlCol="0"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rtl="0"/>
            <a:endParaRPr/>
          </a:p>
        </p:txBody>
      </p:sp>
      <p:sp>
        <p:nvSpPr>
          <p:cNvPr id="88" name="Google Shape;88;p24"/>
          <p:cNvSpPr txBox="1">
            <a:spLocks noGrp="1"/>
          </p:cNvSpPr>
          <p:nvPr>
            <p:ph type="body" idx="1"/>
          </p:nvPr>
        </p:nvSpPr>
        <p:spPr>
          <a:xfrm>
            <a:off x="311700" y="1152475"/>
            <a:ext cx="3999900" cy="3416400"/>
          </a:xfrm>
          <a:prstGeom prst="rect">
            <a:avLst/>
          </a:prstGeom>
        </p:spPr>
        <p:txBody>
          <a:bodyPr spcFirstLastPara="1" wrap="square" lIns="91425" tIns="91425" rIns="91425" bIns="91425" rtlCol="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rtl="0"/>
            <a:endParaRPr/>
          </a:p>
        </p:txBody>
      </p:sp>
      <p:sp>
        <p:nvSpPr>
          <p:cNvPr id="89" name="Google Shape;89;p24"/>
          <p:cNvSpPr txBox="1">
            <a:spLocks noGrp="1"/>
          </p:cNvSpPr>
          <p:nvPr>
            <p:ph type="body" idx="2"/>
          </p:nvPr>
        </p:nvSpPr>
        <p:spPr>
          <a:xfrm>
            <a:off x="4832400" y="1152475"/>
            <a:ext cx="3999900" cy="3416400"/>
          </a:xfrm>
          <a:prstGeom prst="rect">
            <a:avLst/>
          </a:prstGeom>
        </p:spPr>
        <p:txBody>
          <a:bodyPr spcFirstLastPara="1" wrap="square" lIns="91425" tIns="91425" rIns="91425" bIns="91425" rtlCol="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rtl="0"/>
            <a:endParaRPr/>
          </a:p>
        </p:txBody>
      </p:sp>
      <p:sp>
        <p:nvSpPr>
          <p:cNvPr id="90" name="Google Shape;9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311700" y="445025"/>
            <a:ext cx="8520600" cy="572700"/>
          </a:xfrm>
          <a:prstGeom prst="rect">
            <a:avLst/>
          </a:prstGeom>
        </p:spPr>
        <p:txBody>
          <a:bodyPr spcFirstLastPara="1" wrap="square" lIns="91425" tIns="91425" rIns="91425" bIns="91425" rtlCol="0"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rtl="0"/>
            <a:endParaRPr/>
          </a:p>
        </p:txBody>
      </p:sp>
      <p:sp>
        <p:nvSpPr>
          <p:cNvPr id="93" name="Google Shape;9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311700" y="555600"/>
            <a:ext cx="2808000" cy="755700"/>
          </a:xfrm>
          <a:prstGeom prst="rect">
            <a:avLst/>
          </a:prstGeom>
        </p:spPr>
        <p:txBody>
          <a:bodyPr spcFirstLastPara="1" wrap="square" lIns="91425" tIns="91425" rIns="91425" bIns="91425" rtlCol="0"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pPr rtl="0"/>
            <a:endParaRPr/>
          </a:p>
        </p:txBody>
      </p:sp>
      <p:sp>
        <p:nvSpPr>
          <p:cNvPr id="96" name="Google Shape;96;p26"/>
          <p:cNvSpPr txBox="1">
            <a:spLocks noGrp="1"/>
          </p:cNvSpPr>
          <p:nvPr>
            <p:ph type="body" idx="1"/>
          </p:nvPr>
        </p:nvSpPr>
        <p:spPr>
          <a:xfrm>
            <a:off x="311700" y="1389600"/>
            <a:ext cx="2808000" cy="3179400"/>
          </a:xfrm>
          <a:prstGeom prst="rect">
            <a:avLst/>
          </a:prstGeom>
        </p:spPr>
        <p:txBody>
          <a:bodyPr spcFirstLastPara="1" wrap="square" lIns="91425" tIns="91425" rIns="91425" bIns="91425" rtlCol="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rtl="0"/>
            <a:endParaRPr/>
          </a:p>
        </p:txBody>
      </p:sp>
      <p:sp>
        <p:nvSpPr>
          <p:cNvPr id="97" name="Google Shape;9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490250" y="450150"/>
            <a:ext cx="6367800" cy="4090800"/>
          </a:xfrm>
          <a:prstGeom prst="rect">
            <a:avLst/>
          </a:prstGeom>
        </p:spPr>
        <p:txBody>
          <a:bodyPr spcFirstLastPara="1" wrap="square" lIns="91425" tIns="91425" rIns="91425" bIns="91425" rtlCol="0"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pPr rtl="0"/>
            <a:endParaRPr/>
          </a:p>
        </p:txBody>
      </p:sp>
      <p:sp>
        <p:nvSpPr>
          <p:cNvPr id="100" name="Google Shape;10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28"/>
          <p:cNvSpPr/>
          <p:nvPr/>
        </p:nvSpPr>
        <p:spPr>
          <a:xfrm>
            <a:off x="4572000" y="-125"/>
            <a:ext cx="4572000" cy="5143500"/>
          </a:xfrm>
          <a:prstGeom prst="rect">
            <a:avLst/>
          </a:prstGeom>
          <a:solidFill>
            <a:schemeClr val="l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 name="Google Shape;103;p28"/>
          <p:cNvSpPr txBox="1">
            <a:spLocks noGrp="1"/>
          </p:cNvSpPr>
          <p:nvPr>
            <p:ph type="title"/>
          </p:nvPr>
        </p:nvSpPr>
        <p:spPr>
          <a:xfrm>
            <a:off x="265500" y="1233175"/>
            <a:ext cx="4045200" cy="1482300"/>
          </a:xfrm>
          <a:prstGeom prst="rect">
            <a:avLst/>
          </a:prstGeom>
        </p:spPr>
        <p:txBody>
          <a:bodyPr spcFirstLastPara="1" wrap="square" lIns="91425" tIns="91425" rIns="91425" bIns="91425" rtlCol="0"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pPr rtl="0"/>
            <a:endParaRPr/>
          </a:p>
        </p:txBody>
      </p:sp>
      <p:sp>
        <p:nvSpPr>
          <p:cNvPr id="104" name="Google Shape;104;p28"/>
          <p:cNvSpPr txBox="1">
            <a:spLocks noGrp="1"/>
          </p:cNvSpPr>
          <p:nvPr>
            <p:ph type="subTitle" idx="1"/>
          </p:nvPr>
        </p:nvSpPr>
        <p:spPr>
          <a:xfrm>
            <a:off x="265500" y="2803075"/>
            <a:ext cx="4045200" cy="1235100"/>
          </a:xfrm>
          <a:prstGeom prst="rect">
            <a:avLst/>
          </a:prstGeom>
        </p:spPr>
        <p:txBody>
          <a:bodyPr spcFirstLastPara="1" wrap="square" lIns="91425" tIns="91425" rIns="91425" bIns="91425" rtlCol="0"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pPr rtl="0"/>
            <a:endParaRPr/>
          </a:p>
        </p:txBody>
      </p:sp>
      <p:sp>
        <p:nvSpPr>
          <p:cNvPr id="105" name="Google Shape;105;p28"/>
          <p:cNvSpPr txBox="1">
            <a:spLocks noGrp="1"/>
          </p:cNvSpPr>
          <p:nvPr>
            <p:ph type="body" idx="2"/>
          </p:nvPr>
        </p:nvSpPr>
        <p:spPr>
          <a:xfrm>
            <a:off x="4939500" y="724075"/>
            <a:ext cx="3837000" cy="3695100"/>
          </a:xfrm>
          <a:prstGeom prst="rect">
            <a:avLst/>
          </a:prstGeom>
        </p:spPr>
        <p:txBody>
          <a:bodyPr spcFirstLastPara="1" wrap="square" lIns="91425" tIns="91425" rIns="91425" bIns="91425" rtlCol="0"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rtl="0"/>
            <a:endParaRPr/>
          </a:p>
        </p:txBody>
      </p:sp>
      <p:sp>
        <p:nvSpPr>
          <p:cNvPr id="106" name="Google Shape;10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7"/>
        <p:cNvGrpSpPr/>
        <p:nvPr/>
      </p:nvGrpSpPr>
      <p:grpSpPr>
        <a:xfrm>
          <a:off x="0" y="0"/>
          <a:ext cx="0" cy="0"/>
          <a:chOff x="0" y="0"/>
          <a:chExt cx="0" cy="0"/>
        </a:xfrm>
      </p:grpSpPr>
      <p:sp>
        <p:nvSpPr>
          <p:cNvPr id="108" name="Google Shape;108;p29"/>
          <p:cNvSpPr txBox="1">
            <a:spLocks noGrp="1"/>
          </p:cNvSpPr>
          <p:nvPr>
            <p:ph type="body" idx="1"/>
          </p:nvPr>
        </p:nvSpPr>
        <p:spPr>
          <a:xfrm>
            <a:off x="311700" y="4230575"/>
            <a:ext cx="5998800" cy="605100"/>
          </a:xfrm>
          <a:prstGeom prst="rect">
            <a:avLst/>
          </a:prstGeom>
        </p:spPr>
        <p:txBody>
          <a:bodyPr spcFirstLastPara="1" wrap="square" lIns="91425" tIns="91425" rIns="91425" bIns="91425" rtlCol="0" anchor="ctr" anchorCtr="0">
            <a:normAutofit/>
          </a:bodyPr>
          <a:lstStyle>
            <a:lvl1pPr marL="457200" lvl="0" indent="-228600" rtl="0">
              <a:lnSpc>
                <a:spcPct val="100000"/>
              </a:lnSpc>
              <a:spcBef>
                <a:spcPts val="0"/>
              </a:spcBef>
              <a:spcAft>
                <a:spcPts val="0"/>
              </a:spcAft>
              <a:buSzPts val="1800"/>
              <a:buNone/>
              <a:defRPr/>
            </a:lvl1pPr>
          </a:lstStyle>
          <a:p>
            <a:pPr rtl="0"/>
            <a:endParaRPr/>
          </a:p>
        </p:txBody>
      </p:sp>
      <p:sp>
        <p:nvSpPr>
          <p:cNvPr id="109" name="Google Shape;10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rtlCol="0"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pPr rtl="0"/>
            <a:endParaRPr/>
          </a:p>
        </p:txBody>
      </p:sp>
      <p:sp>
        <p:nvSpPr>
          <p:cNvPr id="74" name="Google Shape;7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rtlCol="0"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pPr rtl="0"/>
            <a:endParaRPr/>
          </a:p>
        </p:txBody>
      </p:sp>
      <p:pic>
        <p:nvPicPr>
          <p:cNvPr id="75" name="Google Shape;75;p20"/>
          <p:cNvPicPr preferRelativeResize="0"/>
          <p:nvPr/>
        </p:nvPicPr>
        <p:blipFill>
          <a:blip r:embed="rId21">
            <a:alphaModFix/>
          </a:blip>
          <a:stretch>
            <a:fillRect/>
          </a:stretch>
        </p:blipFill>
        <p:spPr>
          <a:xfrm>
            <a:off x="8421698" y="4841325"/>
            <a:ext cx="464876" cy="1529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5586B75A-687E-405C-8A0B-8D00578BA2C3}" type="datetimeFigureOut">
              <a:rPr lang="en-US" dirty="0"/>
              <a:pPr/>
              <a:t>12/2/2022</a:t>
            </a:fld>
            <a:endParaRPr lang="en-US" dirty="0"/>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57272361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Lst>
  <p:hf sldNum="0" hdr="0" ftr="0" dt="0"/>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gma.com/proto/8kqTzMWJlcEVNETwNSCWNy/Untitled?node-id=2%3A2&amp;scaling=scale-down&amp;page-id=0%3A1&amp;starting-point-node-id=2%3A2"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hyperlink" Target="https://www.figma.com/proto/8kqTzMWJlcEVNETwNSCWNy/Untitled?node-id=167%3A327&amp;scaling=scale-down&amp;page-id=167%3A326&amp;starting-point-node-id=167%3A32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mailto:jahazielmuller@gmail.com"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143"/>
        <p:cNvGrpSpPr/>
        <p:nvPr/>
      </p:nvGrpSpPr>
      <p:grpSpPr>
        <a:xfrm>
          <a:off x="0" y="0"/>
          <a:ext cx="0" cy="0"/>
          <a:chOff x="0" y="0"/>
          <a:chExt cx="0" cy="0"/>
        </a:xfrm>
      </p:grpSpPr>
      <p:sp>
        <p:nvSpPr>
          <p:cNvPr id="144" name="Google Shape;144;p40"/>
          <p:cNvSpPr txBox="1"/>
          <p:nvPr/>
        </p:nvSpPr>
        <p:spPr>
          <a:xfrm>
            <a:off x="517650" y="1477032"/>
            <a:ext cx="6296593" cy="738633"/>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3600" dirty="0">
                <a:solidFill>
                  <a:srgbClr val="FFFFFF"/>
                </a:solidFill>
                <a:latin typeface="Open Sans SemiBold"/>
                <a:ea typeface="Open Sans SemiBold"/>
                <a:cs typeface="Open Sans SemiBold"/>
                <a:sym typeface="Open Sans SemiBold"/>
              </a:rPr>
              <a:t>App para CineStart</a:t>
            </a:r>
            <a:endParaRPr sz="3600" dirty="0">
              <a:solidFill>
                <a:srgbClr val="FFFFFF"/>
              </a:solidFill>
              <a:latin typeface="Open Sans SemiBold"/>
              <a:ea typeface="Open Sans SemiBold"/>
              <a:cs typeface="Open Sans SemiBold"/>
              <a:sym typeface="Open Sans SemiBold"/>
            </a:endParaRPr>
          </a:p>
        </p:txBody>
      </p:sp>
      <p:sp>
        <p:nvSpPr>
          <p:cNvPr id="145" name="Google Shape;145;p40"/>
          <p:cNvSpPr txBox="1"/>
          <p:nvPr/>
        </p:nvSpPr>
        <p:spPr>
          <a:xfrm>
            <a:off x="517675" y="2769663"/>
            <a:ext cx="4931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FFFFFF"/>
                </a:solidFill>
                <a:latin typeface="Open Sans"/>
                <a:ea typeface="Open Sans"/>
                <a:cs typeface="Open Sans"/>
                <a:sym typeface="Open Sans"/>
              </a:rPr>
              <a:t>Jahaziel Müller</a:t>
            </a:r>
            <a:endParaRPr sz="2400" dirty="0">
              <a:solidFill>
                <a:srgbClr val="FFFFFF"/>
              </a:solidFill>
              <a:latin typeface="Open Sans"/>
              <a:ea typeface="Open Sans"/>
              <a:cs typeface="Open Sans"/>
              <a:sym typeface="Open Sans"/>
            </a:endParaRPr>
          </a:p>
        </p:txBody>
      </p:sp>
      <p:cxnSp>
        <p:nvCxnSpPr>
          <p:cNvPr id="146" name="Google Shape;146;p40"/>
          <p:cNvCxnSpPr/>
          <p:nvPr/>
        </p:nvCxnSpPr>
        <p:spPr>
          <a:xfrm rot="10800000">
            <a:off x="517650" y="2670825"/>
            <a:ext cx="58080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25"/>
        <p:cNvGrpSpPr/>
        <p:nvPr/>
      </p:nvGrpSpPr>
      <p:grpSpPr>
        <a:xfrm>
          <a:off x="0" y="0"/>
          <a:ext cx="0" cy="0"/>
          <a:chOff x="0" y="0"/>
          <a:chExt cx="0" cy="0"/>
        </a:xfrm>
      </p:grpSpPr>
      <p:sp>
        <p:nvSpPr>
          <p:cNvPr id="226" name="Google Shape;226;p48"/>
          <p:cNvSpPr txBox="1"/>
          <p:nvPr/>
        </p:nvSpPr>
        <p:spPr>
          <a:xfrm>
            <a:off x="2450310" y="66988"/>
            <a:ext cx="3523129" cy="923299"/>
          </a:xfrm>
          <a:prstGeom prst="rect">
            <a:avLst/>
          </a:prstGeom>
          <a:noFill/>
          <a:ln>
            <a:noFill/>
          </a:ln>
        </p:spPr>
        <p:txBody>
          <a:bodyPr spcFirstLastPara="1" wrap="square" lIns="0" tIns="91425" rIns="91425" bIns="91425" rtlCol="0" anchor="t" anchorCtr="0">
            <a:spAutoFit/>
          </a:bodyPr>
          <a:lstStyle/>
          <a:p>
            <a:pPr marL="0" lvl="0" indent="0" algn="ctr" rtl="0">
              <a:spcBef>
                <a:spcPts val="0"/>
              </a:spcBef>
              <a:spcAft>
                <a:spcPts val="0"/>
              </a:spcAft>
              <a:buNone/>
            </a:pPr>
            <a:r>
              <a:rPr lang="es" sz="2400" dirty="0">
                <a:solidFill>
                  <a:srgbClr val="5F6368"/>
                </a:solidFill>
                <a:latin typeface="Open Sans"/>
                <a:ea typeface="Open Sans"/>
                <a:cs typeface="Open Sans"/>
                <a:sym typeface="Open Sans"/>
              </a:rPr>
              <a:t>Mapa de recorrido del usuario</a:t>
            </a:r>
            <a:endParaRPr sz="2400" dirty="0">
              <a:solidFill>
                <a:srgbClr val="5F6368"/>
              </a:solidFill>
              <a:latin typeface="Open Sans"/>
              <a:ea typeface="Open Sans"/>
              <a:cs typeface="Open Sans"/>
              <a:sym typeface="Open Sans"/>
            </a:endParaRPr>
          </a:p>
        </p:txBody>
      </p:sp>
      <p:sp>
        <p:nvSpPr>
          <p:cNvPr id="228" name="Google Shape;228;p48"/>
          <p:cNvSpPr txBox="1"/>
          <p:nvPr/>
        </p:nvSpPr>
        <p:spPr>
          <a:xfrm>
            <a:off x="6011725" y="2294700"/>
            <a:ext cx="1332300" cy="554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a:solidFill>
                  <a:srgbClr val="5F6368"/>
                </a:solidFill>
                <a:latin typeface="Open Sans"/>
                <a:ea typeface="Open Sans"/>
                <a:cs typeface="Open Sans"/>
                <a:sym typeface="Open Sans"/>
              </a:rPr>
              <a:t>Imagen del mapa de recorrido del usuario</a:t>
            </a:r>
            <a:endParaRPr sz="1200">
              <a:solidFill>
                <a:srgbClr val="5F6368"/>
              </a:solidFill>
              <a:latin typeface="Open Sans"/>
              <a:ea typeface="Open Sans"/>
              <a:cs typeface="Open Sans"/>
              <a:sym typeface="Open Sans"/>
            </a:endParaRPr>
          </a:p>
        </p:txBody>
      </p:sp>
      <p:graphicFrame>
        <p:nvGraphicFramePr>
          <p:cNvPr id="2" name="Objeto 1">
            <a:extLst>
              <a:ext uri="{FF2B5EF4-FFF2-40B4-BE49-F238E27FC236}">
                <a16:creationId xmlns:a16="http://schemas.microsoft.com/office/drawing/2014/main" id="{4318A849-CB8B-413F-AA04-41240E01A0CA}"/>
              </a:ext>
            </a:extLst>
          </p:cNvPr>
          <p:cNvGraphicFramePr>
            <a:graphicFrameLocks noChangeAspect="1"/>
          </p:cNvGraphicFramePr>
          <p:nvPr>
            <p:extLst>
              <p:ext uri="{D42A27DB-BD31-4B8C-83A1-F6EECF244321}">
                <p14:modId xmlns:p14="http://schemas.microsoft.com/office/powerpoint/2010/main" val="1042415796"/>
              </p:ext>
            </p:extLst>
          </p:nvPr>
        </p:nvGraphicFramePr>
        <p:xfrm>
          <a:off x="782875" y="1104587"/>
          <a:ext cx="6858000" cy="3857625"/>
        </p:xfrm>
        <a:graphic>
          <a:graphicData uri="http://schemas.openxmlformats.org/presentationml/2006/ole">
            <mc:AlternateContent xmlns:mc="http://schemas.openxmlformats.org/markup-compatibility/2006">
              <mc:Choice xmlns:v="urn:schemas-microsoft-com:vml" Requires="v">
                <p:oleObj spid="_x0000_s2082" name="Acrobat Document" r:id="rId4" imgW="6858000" imgH="3857625" progId="Acrobat.Document.DC">
                  <p:embed/>
                </p:oleObj>
              </mc:Choice>
              <mc:Fallback>
                <p:oleObj name="Acrobat Document" r:id="rId4" imgW="6858000" imgH="3857625" progId="Acrobat.Document.DC">
                  <p:embed/>
                  <p:pic>
                    <p:nvPicPr>
                      <p:cNvPr id="0" name=""/>
                      <p:cNvPicPr/>
                      <p:nvPr/>
                    </p:nvPicPr>
                    <p:blipFill>
                      <a:blip r:embed="rId5"/>
                      <a:stretch>
                        <a:fillRect/>
                      </a:stretch>
                    </p:blipFill>
                    <p:spPr>
                      <a:xfrm>
                        <a:off x="782875" y="1104587"/>
                        <a:ext cx="6858000" cy="3857625"/>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9900"/>
        </a:solidFill>
        <a:effectLst/>
      </p:bgPr>
    </p:bg>
    <p:spTree>
      <p:nvGrpSpPr>
        <p:cNvPr id="1" name="Shape 233"/>
        <p:cNvGrpSpPr/>
        <p:nvPr/>
      </p:nvGrpSpPr>
      <p:grpSpPr>
        <a:xfrm>
          <a:off x="0" y="0"/>
          <a:ext cx="0" cy="0"/>
          <a:chOff x="0" y="0"/>
          <a:chExt cx="0" cy="0"/>
        </a:xfrm>
      </p:grpSpPr>
      <p:sp>
        <p:nvSpPr>
          <p:cNvPr id="234" name="Google Shape;234;p49"/>
          <p:cNvSpPr txBox="1"/>
          <p:nvPr/>
        </p:nvSpPr>
        <p:spPr>
          <a:xfrm>
            <a:off x="3694381" y="1886850"/>
            <a:ext cx="6302100" cy="1154132"/>
          </a:xfrm>
          <a:prstGeom prst="rect">
            <a:avLst/>
          </a:prstGeom>
          <a:noFill/>
          <a:ln>
            <a:noFill/>
          </a:ln>
        </p:spPr>
        <p:txBody>
          <a:bodyPr spcFirstLastPara="1" wrap="square" lIns="91425" tIns="91425" rIns="91425" bIns="91425" rtlCol="0"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s" dirty="0">
                <a:solidFill>
                  <a:srgbClr val="FFFFFF"/>
                </a:solidFill>
                <a:latin typeface="Open Sans"/>
                <a:ea typeface="Open Sans"/>
                <a:cs typeface="Open Sans"/>
                <a:sym typeface="Open Sans"/>
              </a:rPr>
              <a:t>Esquemas de página digitales</a:t>
            </a:r>
            <a:endParaRPr dirty="0">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dirty="0">
                <a:solidFill>
                  <a:srgbClr val="FFFFFF"/>
                </a:solidFill>
                <a:latin typeface="Open Sans"/>
                <a:ea typeface="Open Sans"/>
                <a:cs typeface="Open Sans"/>
                <a:sym typeface="Open Sans"/>
              </a:rPr>
              <a:t>Prototipo de baja fidelidad</a:t>
            </a:r>
            <a:endParaRPr dirty="0">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dirty="0">
                <a:solidFill>
                  <a:srgbClr val="FFFFFF"/>
                </a:solidFill>
                <a:latin typeface="Open Sans"/>
                <a:ea typeface="Open Sans"/>
                <a:cs typeface="Open Sans"/>
                <a:sym typeface="Open Sans"/>
              </a:rPr>
              <a:t>Estudios de usabilidad</a:t>
            </a:r>
            <a:endParaRPr dirty="0">
              <a:solidFill>
                <a:srgbClr val="FFFFFF"/>
              </a:solidFill>
              <a:latin typeface="Open Sans"/>
              <a:ea typeface="Open Sans"/>
              <a:cs typeface="Open Sans"/>
              <a:sym typeface="Open Sans"/>
            </a:endParaRPr>
          </a:p>
        </p:txBody>
      </p:sp>
      <p:sp>
        <p:nvSpPr>
          <p:cNvPr id="235" name="Google Shape;235;p49"/>
          <p:cNvSpPr txBox="1"/>
          <p:nvPr/>
        </p:nvSpPr>
        <p:spPr>
          <a:xfrm>
            <a:off x="-468875" y="2082300"/>
            <a:ext cx="3704400" cy="609367"/>
          </a:xfrm>
          <a:prstGeom prst="rect">
            <a:avLst/>
          </a:prstGeom>
          <a:noFill/>
          <a:ln>
            <a:noFill/>
          </a:ln>
        </p:spPr>
        <p:txBody>
          <a:bodyPr spcFirstLastPara="1" wrap="square" lIns="91425" tIns="91425" rIns="91425" bIns="91425" rtlCol="0" anchor="t" anchorCtr="0">
            <a:spAutoFit/>
          </a:bodyPr>
          <a:lstStyle/>
          <a:p>
            <a:pPr marL="0" lvl="0" indent="0" algn="r" rtl="0">
              <a:lnSpc>
                <a:spcPct val="115000"/>
              </a:lnSpc>
              <a:spcBef>
                <a:spcPts val="0"/>
              </a:spcBef>
              <a:spcAft>
                <a:spcPts val="0"/>
              </a:spcAft>
              <a:buClr>
                <a:schemeClr val="dk1"/>
              </a:buClr>
              <a:buSzPts val="1100"/>
              <a:buFont typeface="Arial"/>
              <a:buNone/>
            </a:pPr>
            <a:r>
              <a:rPr lang="es" sz="2400">
                <a:solidFill>
                  <a:srgbClr val="FFFFFF"/>
                </a:solidFill>
                <a:latin typeface="Open Sans"/>
                <a:ea typeface="Open Sans"/>
                <a:cs typeface="Open Sans"/>
                <a:sym typeface="Open Sans"/>
              </a:rPr>
              <a:t>Comenzar el diseño</a:t>
            </a:r>
            <a:endParaRPr sz="2400" dirty="0">
              <a:solidFill>
                <a:srgbClr val="FFFFFF"/>
              </a:solidFill>
              <a:latin typeface="Open Sans"/>
              <a:ea typeface="Open Sans"/>
              <a:cs typeface="Open Sans"/>
              <a:sym typeface="Open Sans"/>
            </a:endParaRPr>
          </a:p>
        </p:txBody>
      </p:sp>
      <p:cxnSp>
        <p:nvCxnSpPr>
          <p:cNvPr id="236" name="Google Shape;236;p49"/>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169"/>
        <p:cNvGrpSpPr/>
        <p:nvPr/>
      </p:nvGrpSpPr>
      <p:grpSpPr>
        <a:xfrm>
          <a:off x="0" y="0"/>
          <a:ext cx="0" cy="0"/>
          <a:chOff x="0" y="0"/>
          <a:chExt cx="0" cy="0"/>
        </a:xfrm>
      </p:grpSpPr>
      <p:sp>
        <p:nvSpPr>
          <p:cNvPr id="170" name="Google Shape;170;p31"/>
          <p:cNvSpPr txBox="1"/>
          <p:nvPr/>
        </p:nvSpPr>
        <p:spPr>
          <a:xfrm>
            <a:off x="270043" y="82390"/>
            <a:ext cx="2698240" cy="923299"/>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chemeClr val="tx1">
                    <a:lumMod val="75000"/>
                    <a:lumOff val="25000"/>
                  </a:schemeClr>
                </a:solidFill>
                <a:latin typeface="Open Sans"/>
                <a:ea typeface="Open Sans"/>
                <a:cs typeface="Open Sans"/>
                <a:sym typeface="Open Sans"/>
              </a:rPr>
              <a:t>Esquemas de </a:t>
            </a:r>
          </a:p>
          <a:p>
            <a:pPr marL="0" lvl="0" indent="0" algn="l" rtl="0">
              <a:spcBef>
                <a:spcPts val="0"/>
              </a:spcBef>
              <a:spcAft>
                <a:spcPts val="0"/>
              </a:spcAft>
              <a:buNone/>
            </a:pPr>
            <a:r>
              <a:rPr lang="es" sz="2400" dirty="0">
                <a:solidFill>
                  <a:schemeClr val="tx1">
                    <a:lumMod val="75000"/>
                    <a:lumOff val="25000"/>
                  </a:schemeClr>
                </a:solidFill>
                <a:latin typeface="Open Sans"/>
                <a:ea typeface="Open Sans"/>
                <a:cs typeface="Open Sans"/>
                <a:sym typeface="Open Sans"/>
              </a:rPr>
              <a:t>página en papel </a:t>
            </a:r>
            <a:endParaRPr sz="2400" dirty="0">
              <a:solidFill>
                <a:schemeClr val="tx1">
                  <a:lumMod val="75000"/>
                  <a:lumOff val="25000"/>
                </a:schemeClr>
              </a:solidFill>
              <a:latin typeface="Open Sans"/>
              <a:ea typeface="Open Sans"/>
              <a:cs typeface="Open Sans"/>
              <a:sym typeface="Open Sans"/>
            </a:endParaRPr>
          </a:p>
        </p:txBody>
      </p:sp>
      <p:sp>
        <p:nvSpPr>
          <p:cNvPr id="171" name="Google Shape;171;p31"/>
          <p:cNvSpPr txBox="1"/>
          <p:nvPr/>
        </p:nvSpPr>
        <p:spPr>
          <a:xfrm>
            <a:off x="270043" y="1094488"/>
            <a:ext cx="2600700" cy="3508623"/>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Clr>
                <a:schemeClr val="dk1"/>
              </a:buClr>
              <a:buSzPts val="1100"/>
              <a:buFont typeface="Arial"/>
              <a:buNone/>
            </a:pPr>
            <a:r>
              <a:rPr lang="es-419" sz="1200" dirty="0">
                <a:solidFill>
                  <a:srgbClr val="5F6368"/>
                </a:solidFill>
                <a:latin typeface="Open Sans"/>
                <a:ea typeface="Open Sans"/>
                <a:cs typeface="Open Sans"/>
                <a:sym typeface="Open Sans"/>
              </a:rPr>
              <a:t>Tomarse el tiempo para elaborar en papel iteraciones de cada pantalla de la aplicación garantizó que los elementos que llegaron a convertirse en esquemas de página digitales fueran los correctos para abordar las dificultades del usuario. Para la pantalla de inicio, directamente se presentan las películas en cartelera para acceder a ellas directamente e iniciar el proceso de compra.</a:t>
            </a:r>
            <a:endParaRPr sz="1200" dirty="0"/>
          </a:p>
        </p:txBody>
      </p:sp>
      <p:pic>
        <p:nvPicPr>
          <p:cNvPr id="3" name="Imagen 2">
            <a:extLst>
              <a:ext uri="{FF2B5EF4-FFF2-40B4-BE49-F238E27FC236}">
                <a16:creationId xmlns:a16="http://schemas.microsoft.com/office/drawing/2014/main" id="{1838F343-0B99-491A-A39E-9D656E5A9F3B}"/>
              </a:ext>
            </a:extLst>
          </p:cNvPr>
          <p:cNvPicPr>
            <a:picLocks noChangeAspect="1"/>
          </p:cNvPicPr>
          <p:nvPr/>
        </p:nvPicPr>
        <p:blipFill>
          <a:blip r:embed="rId3"/>
          <a:stretch>
            <a:fillRect/>
          </a:stretch>
        </p:blipFill>
        <p:spPr>
          <a:xfrm>
            <a:off x="3118375" y="288698"/>
            <a:ext cx="5875535" cy="44066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48"/>
        <p:cNvGrpSpPr/>
        <p:nvPr/>
      </p:nvGrpSpPr>
      <p:grpSpPr>
        <a:xfrm>
          <a:off x="0" y="0"/>
          <a:ext cx="0" cy="0"/>
          <a:chOff x="0" y="0"/>
          <a:chExt cx="0" cy="0"/>
        </a:xfrm>
      </p:grpSpPr>
      <p:sp>
        <p:nvSpPr>
          <p:cNvPr id="249" name="Google Shape;249;p51"/>
          <p:cNvSpPr txBox="1"/>
          <p:nvPr/>
        </p:nvSpPr>
        <p:spPr>
          <a:xfrm>
            <a:off x="517675" y="25148"/>
            <a:ext cx="70008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Esquemas de página digitales </a:t>
            </a:r>
            <a:endParaRPr sz="2400">
              <a:solidFill>
                <a:srgbClr val="5F6368"/>
              </a:solidFill>
              <a:latin typeface="Open Sans"/>
              <a:ea typeface="Open Sans"/>
              <a:cs typeface="Open Sans"/>
              <a:sym typeface="Open Sans"/>
            </a:endParaRPr>
          </a:p>
        </p:txBody>
      </p:sp>
      <p:sp>
        <p:nvSpPr>
          <p:cNvPr id="250" name="Google Shape;250;p51"/>
          <p:cNvSpPr txBox="1"/>
          <p:nvPr/>
        </p:nvSpPr>
        <p:spPr>
          <a:xfrm>
            <a:off x="139224" y="782079"/>
            <a:ext cx="3345484" cy="2400627"/>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Clr>
                <a:schemeClr val="dk1"/>
              </a:buClr>
              <a:buSzPts val="1100"/>
              <a:buFont typeface="Arial"/>
              <a:buNone/>
            </a:pPr>
            <a:r>
              <a:rPr lang="es-419" sz="1200" dirty="0"/>
              <a:t>Tomo este modelo como final para la página de inicio después de realizar diferentes esquemas en formato papel, tome lo mejor de cada esquema y los resumí en esta pantalla de inicio que muestra el contenido principal, de esta forma se presenta toda la información en un solo panel manteniendo el minimalismo de la información para no saturar al cliente.</a:t>
            </a:r>
            <a:endParaRPr sz="1200" dirty="0"/>
          </a:p>
        </p:txBody>
      </p:sp>
      <p:sp>
        <p:nvSpPr>
          <p:cNvPr id="253" name="Google Shape;253;p51"/>
          <p:cNvSpPr txBox="1"/>
          <p:nvPr/>
        </p:nvSpPr>
        <p:spPr>
          <a:xfrm>
            <a:off x="3644586" y="1435121"/>
            <a:ext cx="1100400" cy="954077"/>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419" sz="1000" dirty="0">
                <a:solidFill>
                  <a:srgbClr val="5F6368"/>
                </a:solidFill>
                <a:latin typeface="Open Sans"/>
                <a:ea typeface="Open Sans"/>
                <a:cs typeface="Open Sans"/>
                <a:sym typeface="Open Sans"/>
              </a:rPr>
              <a:t>Barra de inicio para ingresar al perfil, logo del cine y barra desplegable.</a:t>
            </a:r>
          </a:p>
        </p:txBody>
      </p:sp>
      <p:sp>
        <p:nvSpPr>
          <p:cNvPr id="256" name="Google Shape;256;p51"/>
          <p:cNvSpPr txBox="1"/>
          <p:nvPr/>
        </p:nvSpPr>
        <p:spPr>
          <a:xfrm>
            <a:off x="8022294" y="1245704"/>
            <a:ext cx="1100400" cy="1261854"/>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419" sz="1000" dirty="0">
                <a:solidFill>
                  <a:srgbClr val="5F6368"/>
                </a:solidFill>
                <a:latin typeface="Open Sans"/>
                <a:ea typeface="Open Sans"/>
                <a:cs typeface="Open Sans"/>
                <a:sym typeface="Open Sans"/>
              </a:rPr>
              <a:t>Botón “Ver todo” para desplegar la totalidad de películas en estreno y a estrenar.</a:t>
            </a:r>
          </a:p>
        </p:txBody>
      </p:sp>
      <p:pic>
        <p:nvPicPr>
          <p:cNvPr id="4" name="Imagen 3">
            <a:extLst>
              <a:ext uri="{FF2B5EF4-FFF2-40B4-BE49-F238E27FC236}">
                <a16:creationId xmlns:a16="http://schemas.microsoft.com/office/drawing/2014/main" id="{C7624D7A-5CE1-417A-9BAE-987B75569CF5}"/>
              </a:ext>
            </a:extLst>
          </p:cNvPr>
          <p:cNvPicPr>
            <a:picLocks noChangeAspect="1"/>
          </p:cNvPicPr>
          <p:nvPr/>
        </p:nvPicPr>
        <p:blipFill>
          <a:blip r:embed="rId3"/>
          <a:stretch>
            <a:fillRect/>
          </a:stretch>
        </p:blipFill>
        <p:spPr>
          <a:xfrm>
            <a:off x="4871174" y="302198"/>
            <a:ext cx="2726616" cy="4707778"/>
          </a:xfrm>
          <a:prstGeom prst="rect">
            <a:avLst/>
          </a:prstGeom>
        </p:spPr>
      </p:pic>
      <p:sp>
        <p:nvSpPr>
          <p:cNvPr id="11" name="Flecha: a la derecha 10">
            <a:extLst>
              <a:ext uri="{FF2B5EF4-FFF2-40B4-BE49-F238E27FC236}">
                <a16:creationId xmlns:a16="http://schemas.microsoft.com/office/drawing/2014/main" id="{50FB9797-2CCF-4FD2-A642-820E080CAD25}"/>
              </a:ext>
            </a:extLst>
          </p:cNvPr>
          <p:cNvSpPr/>
          <p:nvPr/>
        </p:nvSpPr>
        <p:spPr>
          <a:xfrm rot="18905165">
            <a:off x="4237837" y="999762"/>
            <a:ext cx="958274" cy="113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2" name="Flecha: hacia la izquierda 11">
            <a:extLst>
              <a:ext uri="{FF2B5EF4-FFF2-40B4-BE49-F238E27FC236}">
                <a16:creationId xmlns:a16="http://schemas.microsoft.com/office/drawing/2014/main" id="{AD0D323E-9C5A-4AE3-A61C-44DD9F3F1CD7}"/>
              </a:ext>
            </a:extLst>
          </p:cNvPr>
          <p:cNvSpPr/>
          <p:nvPr/>
        </p:nvSpPr>
        <p:spPr>
          <a:xfrm>
            <a:off x="7401934" y="1912159"/>
            <a:ext cx="503819" cy="120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72"/>
        <p:cNvGrpSpPr/>
        <p:nvPr/>
      </p:nvGrpSpPr>
      <p:grpSpPr>
        <a:xfrm>
          <a:off x="0" y="0"/>
          <a:ext cx="0" cy="0"/>
          <a:chOff x="0" y="0"/>
          <a:chExt cx="0" cy="0"/>
        </a:xfrm>
      </p:grpSpPr>
      <p:sp>
        <p:nvSpPr>
          <p:cNvPr id="273" name="Google Shape;273;p53"/>
          <p:cNvSpPr/>
          <p:nvPr/>
        </p:nvSpPr>
        <p:spPr>
          <a:xfrm>
            <a:off x="4211875" y="0"/>
            <a:ext cx="4932000" cy="5143500"/>
          </a:xfrm>
          <a:prstGeom prst="rect">
            <a:avLst/>
          </a:prstGeom>
          <a:solidFill>
            <a:schemeClr val="l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4" name="Google Shape;274;p53"/>
          <p:cNvSpPr txBox="1"/>
          <p:nvPr/>
        </p:nvSpPr>
        <p:spPr>
          <a:xfrm>
            <a:off x="517675" y="87593"/>
            <a:ext cx="7000800" cy="1034099"/>
          </a:xfrm>
          <a:prstGeom prst="rect">
            <a:avLst/>
          </a:prstGeom>
          <a:noFill/>
          <a:ln>
            <a:noFill/>
          </a:ln>
        </p:spPr>
        <p:txBody>
          <a:bodyPr spcFirstLastPara="1" wrap="square" lIns="0" tIns="91425" rIns="91425" bIns="91425" rtlCol="0" anchor="t" anchorCtr="0">
            <a:spAutoFit/>
          </a:bodyPr>
          <a:lstStyle/>
          <a:p>
            <a:pPr marL="0" lvl="0" indent="0" algn="l" rtl="0">
              <a:lnSpc>
                <a:spcPct val="115000"/>
              </a:lnSpc>
              <a:spcBef>
                <a:spcPts val="0"/>
              </a:spcBef>
              <a:spcAft>
                <a:spcPts val="0"/>
              </a:spcAft>
              <a:buNone/>
            </a:pPr>
            <a:r>
              <a:rPr lang="es" sz="2400" dirty="0">
                <a:solidFill>
                  <a:srgbClr val="5F6368"/>
                </a:solidFill>
                <a:latin typeface="Open Sans"/>
                <a:ea typeface="Open Sans"/>
                <a:cs typeface="Open Sans"/>
                <a:sym typeface="Open Sans"/>
              </a:rPr>
              <a:t>Prototipo de baja </a:t>
            </a:r>
          </a:p>
          <a:p>
            <a:pPr marL="0" lvl="0" indent="0" algn="l" rtl="0">
              <a:lnSpc>
                <a:spcPct val="115000"/>
              </a:lnSpc>
              <a:spcBef>
                <a:spcPts val="0"/>
              </a:spcBef>
              <a:spcAft>
                <a:spcPts val="0"/>
              </a:spcAft>
              <a:buNone/>
            </a:pPr>
            <a:r>
              <a:rPr lang="es" sz="2400" dirty="0">
                <a:solidFill>
                  <a:srgbClr val="5F6368"/>
                </a:solidFill>
                <a:latin typeface="Open Sans"/>
                <a:ea typeface="Open Sans"/>
                <a:cs typeface="Open Sans"/>
                <a:sym typeface="Open Sans"/>
              </a:rPr>
              <a:t>fidelidad</a:t>
            </a:r>
            <a:endParaRPr sz="2400" dirty="0">
              <a:solidFill>
                <a:srgbClr val="5F6368"/>
              </a:solidFill>
              <a:latin typeface="Open Sans"/>
              <a:ea typeface="Open Sans"/>
              <a:cs typeface="Open Sans"/>
              <a:sym typeface="Open Sans"/>
            </a:endParaRPr>
          </a:p>
        </p:txBody>
      </p:sp>
      <p:sp>
        <p:nvSpPr>
          <p:cNvPr id="275" name="Google Shape;275;p53"/>
          <p:cNvSpPr txBox="1"/>
          <p:nvPr/>
        </p:nvSpPr>
        <p:spPr>
          <a:xfrm>
            <a:off x="6011725" y="2110050"/>
            <a:ext cx="1332300" cy="9234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a:solidFill>
                  <a:srgbClr val="5F6368"/>
                </a:solidFill>
                <a:latin typeface="Open Sans"/>
                <a:ea typeface="Open Sans"/>
                <a:cs typeface="Open Sans"/>
                <a:sym typeface="Open Sans"/>
              </a:rPr>
              <a:t>Captura de pantalla del prototipo con conexiones o GIF del prototipo</a:t>
            </a:r>
            <a:endParaRPr sz="1200">
              <a:solidFill>
                <a:srgbClr val="5F6368"/>
              </a:solidFill>
              <a:latin typeface="Open Sans"/>
              <a:ea typeface="Open Sans"/>
              <a:cs typeface="Open Sans"/>
              <a:sym typeface="Open Sans"/>
            </a:endParaRPr>
          </a:p>
        </p:txBody>
      </p:sp>
      <p:sp>
        <p:nvSpPr>
          <p:cNvPr id="276" name="Google Shape;276;p53"/>
          <p:cNvSpPr txBox="1"/>
          <p:nvPr/>
        </p:nvSpPr>
        <p:spPr>
          <a:xfrm>
            <a:off x="168089" y="4275402"/>
            <a:ext cx="5331758" cy="750175"/>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ES" sz="1050" dirty="0">
                <a:solidFill>
                  <a:srgbClr val="5F6368"/>
                </a:solidFill>
                <a:latin typeface="Open Sans"/>
                <a:ea typeface="Open Sans"/>
                <a:cs typeface="Open Sans"/>
                <a:sym typeface="Open Sans"/>
              </a:rPr>
              <a:t>Ver </a:t>
            </a:r>
            <a:r>
              <a:rPr lang="es-ES" sz="1050" dirty="0">
                <a:solidFill>
                  <a:srgbClr val="5F6368"/>
                </a:solidFill>
                <a:latin typeface="Open Sans"/>
                <a:ea typeface="Open Sans"/>
                <a:cs typeface="Open Sans"/>
                <a:sym typeface="Open Sans"/>
                <a:hlinkClick r:id="rId3"/>
              </a:rPr>
              <a:t>Prototipo de baja </a:t>
            </a:r>
            <a:r>
              <a:rPr lang="es-ES" sz="1050" dirty="0">
                <a:solidFill>
                  <a:srgbClr val="5F6368"/>
                </a:solidFill>
                <a:latin typeface="Open Sans"/>
                <a:ea typeface="Open Sans"/>
                <a:cs typeface="Open Sans"/>
                <a:sym typeface="Open Sans"/>
              </a:rPr>
              <a:t>fidelidad de </a:t>
            </a:r>
            <a:r>
              <a:rPr lang="es-ES" sz="1050" dirty="0" err="1">
                <a:solidFill>
                  <a:srgbClr val="5F6368"/>
                </a:solidFill>
                <a:latin typeface="Open Sans"/>
                <a:ea typeface="Open Sans"/>
                <a:cs typeface="Open Sans"/>
                <a:sym typeface="Open Sans"/>
              </a:rPr>
              <a:t>CineStart</a:t>
            </a:r>
            <a:endParaRPr lang="es-ES" sz="105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None/>
            </a:pPr>
            <a:endParaRPr dirty="0">
              <a:latin typeface="Open Sans"/>
              <a:ea typeface="Open Sans"/>
              <a:cs typeface="Open Sans"/>
              <a:sym typeface="Open Sans"/>
            </a:endParaRPr>
          </a:p>
        </p:txBody>
      </p:sp>
      <p:pic>
        <p:nvPicPr>
          <p:cNvPr id="4" name="Imagen 3">
            <a:extLst>
              <a:ext uri="{FF2B5EF4-FFF2-40B4-BE49-F238E27FC236}">
                <a16:creationId xmlns:a16="http://schemas.microsoft.com/office/drawing/2014/main" id="{81081FE3-8301-40C4-815C-AB2A1178CE09}"/>
              </a:ext>
            </a:extLst>
          </p:cNvPr>
          <p:cNvPicPr>
            <a:picLocks noChangeAspect="1"/>
          </p:cNvPicPr>
          <p:nvPr/>
        </p:nvPicPr>
        <p:blipFill rotWithShape="1">
          <a:blip r:embed="rId4"/>
          <a:srcRect l="39120" t="18170" r="39043" b="18170"/>
          <a:stretch/>
        </p:blipFill>
        <p:spPr>
          <a:xfrm>
            <a:off x="5499847" y="129764"/>
            <a:ext cx="2978523" cy="4883972"/>
          </a:xfrm>
          <a:prstGeom prst="rect">
            <a:avLst/>
          </a:prstGeom>
        </p:spPr>
      </p:pic>
      <p:sp>
        <p:nvSpPr>
          <p:cNvPr id="9" name="Google Shape;276;p53">
            <a:extLst>
              <a:ext uri="{FF2B5EF4-FFF2-40B4-BE49-F238E27FC236}">
                <a16:creationId xmlns:a16="http://schemas.microsoft.com/office/drawing/2014/main" id="{BFB30424-2C60-410A-9DD7-E3097139FA4C}"/>
              </a:ext>
            </a:extLst>
          </p:cNvPr>
          <p:cNvSpPr txBox="1"/>
          <p:nvPr/>
        </p:nvSpPr>
        <p:spPr>
          <a:xfrm>
            <a:off x="517675" y="983249"/>
            <a:ext cx="2884431" cy="1477297"/>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419" dirty="0">
                <a:latin typeface="Open Sans"/>
                <a:ea typeface="Open Sans"/>
                <a:cs typeface="Open Sans"/>
                <a:sym typeface="Open Sans"/>
              </a:rPr>
              <a:t>El prototipo muestra el recorrido de compra del ticket por parte del cliente junto con el detalle de cada pestaña de la app.</a:t>
            </a:r>
            <a:endParaRPr lang="es-ES"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80"/>
        <p:cNvGrpSpPr/>
        <p:nvPr/>
      </p:nvGrpSpPr>
      <p:grpSpPr>
        <a:xfrm>
          <a:off x="0" y="0"/>
          <a:ext cx="0" cy="0"/>
          <a:chOff x="0" y="0"/>
          <a:chExt cx="0" cy="0"/>
        </a:xfrm>
      </p:grpSpPr>
      <p:sp>
        <p:nvSpPr>
          <p:cNvPr id="281" name="Google Shape;281;p54"/>
          <p:cNvSpPr txBox="1"/>
          <p:nvPr/>
        </p:nvSpPr>
        <p:spPr>
          <a:xfrm>
            <a:off x="517675" y="448150"/>
            <a:ext cx="6155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Estudio de usabilidad: Descubrimientos</a:t>
            </a:r>
            <a:endParaRPr sz="2400" dirty="0">
              <a:solidFill>
                <a:srgbClr val="5F6368"/>
              </a:solidFill>
              <a:latin typeface="Open Sans"/>
              <a:ea typeface="Open Sans"/>
              <a:cs typeface="Open Sans"/>
              <a:sym typeface="Open Sans"/>
            </a:endParaRPr>
          </a:p>
        </p:txBody>
      </p:sp>
      <p:sp>
        <p:nvSpPr>
          <p:cNvPr id="282" name="Google Shape;282;p54"/>
          <p:cNvSpPr txBox="1"/>
          <p:nvPr/>
        </p:nvSpPr>
        <p:spPr>
          <a:xfrm>
            <a:off x="532875" y="1050575"/>
            <a:ext cx="7873500" cy="927916"/>
          </a:xfrm>
          <a:prstGeom prst="rect">
            <a:avLst/>
          </a:prstGeom>
          <a:noFill/>
          <a:ln>
            <a:noFill/>
          </a:ln>
        </p:spPr>
        <p:txBody>
          <a:bodyPr spcFirstLastPara="1" wrap="square" lIns="0" tIns="91425" rIns="91425" bIns="91425" rtlCol="0" anchor="t" anchorCtr="0">
            <a:spAutoFit/>
          </a:bodyPr>
          <a:lstStyle/>
          <a:p>
            <a:pPr marL="0" lvl="0" indent="0" algn="l" rtl="0">
              <a:lnSpc>
                <a:spcPct val="115000"/>
              </a:lnSpc>
              <a:spcBef>
                <a:spcPts val="0"/>
              </a:spcBef>
              <a:spcAft>
                <a:spcPts val="0"/>
              </a:spcAft>
              <a:buNone/>
            </a:pPr>
            <a:r>
              <a:rPr lang="es-419" dirty="0">
                <a:solidFill>
                  <a:srgbClr val="5F6368"/>
                </a:solidFill>
                <a:latin typeface="Open Sans"/>
                <a:ea typeface="Open Sans"/>
                <a:cs typeface="Open Sans"/>
                <a:sym typeface="Open Sans"/>
              </a:rPr>
              <a:t>E</a:t>
            </a:r>
            <a:r>
              <a:rPr lang="es-419">
                <a:solidFill>
                  <a:srgbClr val="5F6368"/>
                </a:solidFill>
                <a:latin typeface="Open Sans"/>
                <a:ea typeface="Open Sans"/>
                <a:cs typeface="Open Sans"/>
                <a:sym typeface="Open Sans"/>
              </a:rPr>
              <a:t>l </a:t>
            </a:r>
            <a:r>
              <a:rPr lang="es-419" dirty="0">
                <a:solidFill>
                  <a:srgbClr val="5F6368"/>
                </a:solidFill>
                <a:latin typeface="Open Sans"/>
                <a:ea typeface="Open Sans"/>
                <a:cs typeface="Open Sans"/>
                <a:sym typeface="Open Sans"/>
              </a:rPr>
              <a:t>estudio de usabilidad se llevó a cabo con 7 personas, hombres y mujeres de entre 18 y 55 años, a través de un formulario de 10 preguntas, la metodología fue de investigación moderada.</a:t>
            </a:r>
          </a:p>
        </p:txBody>
      </p:sp>
      <p:sp>
        <p:nvSpPr>
          <p:cNvPr id="283" name="Google Shape;283;p54"/>
          <p:cNvSpPr txBox="1"/>
          <p:nvPr/>
        </p:nvSpPr>
        <p:spPr>
          <a:xfrm>
            <a:off x="3462093" y="1694003"/>
            <a:ext cx="3336000" cy="432396"/>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 b="1" dirty="0">
                <a:solidFill>
                  <a:srgbClr val="F29900"/>
                </a:solidFill>
                <a:latin typeface="Open Sans"/>
                <a:ea typeface="Open Sans"/>
                <a:cs typeface="Open Sans"/>
                <a:sym typeface="Open Sans"/>
              </a:rPr>
              <a:t>Descubrimientos</a:t>
            </a:r>
            <a:endParaRPr b="1" dirty="0">
              <a:solidFill>
                <a:srgbClr val="F29900"/>
              </a:solidFill>
            </a:endParaRPr>
          </a:p>
        </p:txBody>
      </p:sp>
      <p:sp>
        <p:nvSpPr>
          <p:cNvPr id="292" name="Google Shape;292;p54"/>
          <p:cNvSpPr/>
          <p:nvPr/>
        </p:nvSpPr>
        <p:spPr>
          <a:xfrm>
            <a:off x="289112" y="2126400"/>
            <a:ext cx="8565776" cy="2795224"/>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3" name="Google Shape;293;p54"/>
          <p:cNvSpPr txBox="1"/>
          <p:nvPr/>
        </p:nvSpPr>
        <p:spPr>
          <a:xfrm>
            <a:off x="954325" y="2254499"/>
            <a:ext cx="3336000" cy="821733"/>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Los usuarios tuvieron inconvenientes para encontrar el ticket luego de realizar la compra.</a:t>
            </a:r>
            <a:endParaRPr sz="1200" dirty="0"/>
          </a:p>
        </p:txBody>
      </p:sp>
      <p:sp>
        <p:nvSpPr>
          <p:cNvPr id="294" name="Google Shape;294;p54"/>
          <p:cNvSpPr/>
          <p:nvPr/>
        </p:nvSpPr>
        <p:spPr>
          <a:xfrm>
            <a:off x="650313" y="2442386"/>
            <a:ext cx="274800" cy="274800"/>
          </a:xfrm>
          <a:prstGeom prst="ellipse">
            <a:avLst/>
          </a:prstGeom>
          <a:solidFill>
            <a:srgbClr val="F29900"/>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a:solidFill>
                  <a:srgbClr val="FFFFFF"/>
                </a:solidFill>
                <a:latin typeface="Google Sans Medium"/>
                <a:ea typeface="Google Sans Medium"/>
                <a:cs typeface="Google Sans Medium"/>
                <a:sym typeface="Google Sans Medium"/>
              </a:rPr>
              <a:t>1</a:t>
            </a:r>
            <a:endParaRPr>
              <a:solidFill>
                <a:srgbClr val="FFFFFF"/>
              </a:solidFill>
              <a:latin typeface="Google Sans Medium"/>
              <a:ea typeface="Google Sans Medium"/>
              <a:cs typeface="Google Sans Medium"/>
              <a:sym typeface="Google Sans Medium"/>
            </a:endParaRPr>
          </a:p>
        </p:txBody>
      </p:sp>
      <p:sp>
        <p:nvSpPr>
          <p:cNvPr id="295" name="Google Shape;295;p54"/>
          <p:cNvSpPr txBox="1"/>
          <p:nvPr/>
        </p:nvSpPr>
        <p:spPr>
          <a:xfrm>
            <a:off x="954325" y="3017788"/>
            <a:ext cx="3336000" cy="821733"/>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Los usuarios mostraron disconformidad a la hora de realizar el pago ya que solo se podía con tarjeta de crédito/ debito.</a:t>
            </a:r>
            <a:endParaRPr lang="es-419" sz="1200" dirty="0"/>
          </a:p>
        </p:txBody>
      </p:sp>
      <p:sp>
        <p:nvSpPr>
          <p:cNvPr id="296" name="Google Shape;296;p54"/>
          <p:cNvSpPr/>
          <p:nvPr/>
        </p:nvSpPr>
        <p:spPr>
          <a:xfrm>
            <a:off x="650325" y="3261023"/>
            <a:ext cx="274800" cy="274800"/>
          </a:xfrm>
          <a:prstGeom prst="ellipse">
            <a:avLst/>
          </a:prstGeom>
          <a:solidFill>
            <a:srgbClr val="F29900"/>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a:solidFill>
                  <a:srgbClr val="FFFFFF"/>
                </a:solidFill>
                <a:latin typeface="Google Sans Medium"/>
                <a:ea typeface="Google Sans Medium"/>
                <a:cs typeface="Google Sans Medium"/>
                <a:sym typeface="Google Sans Medium"/>
              </a:rPr>
              <a:t>2</a:t>
            </a:r>
            <a:endParaRPr>
              <a:solidFill>
                <a:srgbClr val="FFFFFF"/>
              </a:solidFill>
              <a:latin typeface="Google Sans Medium"/>
              <a:ea typeface="Google Sans Medium"/>
              <a:cs typeface="Google Sans Medium"/>
              <a:sym typeface="Google Sans Medium"/>
            </a:endParaRPr>
          </a:p>
        </p:txBody>
      </p:sp>
      <p:sp>
        <p:nvSpPr>
          <p:cNvPr id="297" name="Google Shape;297;p54"/>
          <p:cNvSpPr txBox="1"/>
          <p:nvPr/>
        </p:nvSpPr>
        <p:spPr>
          <a:xfrm>
            <a:off x="916138" y="3828150"/>
            <a:ext cx="3336000" cy="821733"/>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Los usuarios mostraron disconformidad a la hora de comprar ya que solo podían seleccionar una butaca y no varias.</a:t>
            </a:r>
            <a:endParaRPr sz="1200" dirty="0"/>
          </a:p>
        </p:txBody>
      </p:sp>
      <p:sp>
        <p:nvSpPr>
          <p:cNvPr id="298" name="Google Shape;298;p54"/>
          <p:cNvSpPr/>
          <p:nvPr/>
        </p:nvSpPr>
        <p:spPr>
          <a:xfrm>
            <a:off x="650313" y="4101616"/>
            <a:ext cx="274800" cy="274800"/>
          </a:xfrm>
          <a:prstGeom prst="ellipse">
            <a:avLst/>
          </a:prstGeom>
          <a:solidFill>
            <a:srgbClr val="F29900"/>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a:solidFill>
                  <a:srgbClr val="FFFFFF"/>
                </a:solidFill>
                <a:latin typeface="Google Sans Medium"/>
                <a:ea typeface="Google Sans Medium"/>
                <a:cs typeface="Google Sans Medium"/>
                <a:sym typeface="Google Sans Medium"/>
              </a:rPr>
              <a:t>3</a:t>
            </a:r>
            <a:endParaRPr>
              <a:solidFill>
                <a:srgbClr val="FFFFFF"/>
              </a:solidFill>
              <a:latin typeface="Google Sans Medium"/>
              <a:ea typeface="Google Sans Medium"/>
              <a:cs typeface="Google Sans Medium"/>
              <a:sym typeface="Google Sans Medium"/>
            </a:endParaRPr>
          </a:p>
        </p:txBody>
      </p:sp>
      <p:sp>
        <p:nvSpPr>
          <p:cNvPr id="20" name="Google Shape;298;p54">
            <a:extLst>
              <a:ext uri="{FF2B5EF4-FFF2-40B4-BE49-F238E27FC236}">
                <a16:creationId xmlns:a16="http://schemas.microsoft.com/office/drawing/2014/main" id="{331A9BED-9410-4C43-A8B7-6D04FD97052F}"/>
              </a:ext>
            </a:extLst>
          </p:cNvPr>
          <p:cNvSpPr/>
          <p:nvPr/>
        </p:nvSpPr>
        <p:spPr>
          <a:xfrm>
            <a:off x="4680738" y="2442386"/>
            <a:ext cx="274800" cy="274800"/>
          </a:xfrm>
          <a:prstGeom prst="ellipse">
            <a:avLst/>
          </a:prstGeom>
          <a:solidFill>
            <a:srgbClr val="F29900"/>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dirty="0">
                <a:solidFill>
                  <a:srgbClr val="FFFFFF"/>
                </a:solidFill>
                <a:latin typeface="Google Sans Medium"/>
                <a:ea typeface="Google Sans Medium"/>
                <a:cs typeface="Google Sans Medium"/>
                <a:sym typeface="Google Sans Medium"/>
              </a:rPr>
              <a:t>4</a:t>
            </a:r>
            <a:endParaRPr dirty="0">
              <a:solidFill>
                <a:srgbClr val="FFFFFF"/>
              </a:solidFill>
              <a:latin typeface="Google Sans Medium"/>
              <a:ea typeface="Google Sans Medium"/>
              <a:cs typeface="Google Sans Medium"/>
              <a:sym typeface="Google Sans Medium"/>
            </a:endParaRPr>
          </a:p>
        </p:txBody>
      </p:sp>
      <p:sp>
        <p:nvSpPr>
          <p:cNvPr id="21" name="Google Shape;298;p54">
            <a:extLst>
              <a:ext uri="{FF2B5EF4-FFF2-40B4-BE49-F238E27FC236}">
                <a16:creationId xmlns:a16="http://schemas.microsoft.com/office/drawing/2014/main" id="{3650CCA9-12EC-413E-8E1E-58C2AFA2E407}"/>
              </a:ext>
            </a:extLst>
          </p:cNvPr>
          <p:cNvSpPr/>
          <p:nvPr/>
        </p:nvSpPr>
        <p:spPr>
          <a:xfrm>
            <a:off x="4680738" y="3291254"/>
            <a:ext cx="274800" cy="274800"/>
          </a:xfrm>
          <a:prstGeom prst="ellipse">
            <a:avLst/>
          </a:prstGeom>
          <a:solidFill>
            <a:srgbClr val="F29900"/>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dirty="0">
                <a:solidFill>
                  <a:srgbClr val="FFFFFF"/>
                </a:solidFill>
                <a:latin typeface="Google Sans Medium"/>
                <a:ea typeface="Google Sans Medium"/>
                <a:cs typeface="Google Sans Medium"/>
                <a:sym typeface="Google Sans Medium"/>
              </a:rPr>
              <a:t>5</a:t>
            </a:r>
            <a:endParaRPr dirty="0">
              <a:solidFill>
                <a:srgbClr val="FFFFFF"/>
              </a:solidFill>
              <a:latin typeface="Google Sans Medium"/>
              <a:ea typeface="Google Sans Medium"/>
              <a:cs typeface="Google Sans Medium"/>
              <a:sym typeface="Google Sans Medium"/>
            </a:endParaRPr>
          </a:p>
        </p:txBody>
      </p:sp>
      <p:sp>
        <p:nvSpPr>
          <p:cNvPr id="22" name="Google Shape;293;p54">
            <a:extLst>
              <a:ext uri="{FF2B5EF4-FFF2-40B4-BE49-F238E27FC236}">
                <a16:creationId xmlns:a16="http://schemas.microsoft.com/office/drawing/2014/main" id="{67455FE9-F26C-44C0-8748-805032638FB2}"/>
              </a:ext>
            </a:extLst>
          </p:cNvPr>
          <p:cNvSpPr txBox="1"/>
          <p:nvPr/>
        </p:nvSpPr>
        <p:spPr>
          <a:xfrm>
            <a:off x="5157687" y="2211052"/>
            <a:ext cx="3336000" cy="821733"/>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Los usuarios mostraron disconformidad a la hora de comprar ya que solo podían seleccionar una butaca y no varias.</a:t>
            </a:r>
            <a:endParaRPr sz="1200" dirty="0"/>
          </a:p>
        </p:txBody>
      </p:sp>
      <p:sp>
        <p:nvSpPr>
          <p:cNvPr id="23" name="Google Shape;293;p54">
            <a:extLst>
              <a:ext uri="{FF2B5EF4-FFF2-40B4-BE49-F238E27FC236}">
                <a16:creationId xmlns:a16="http://schemas.microsoft.com/office/drawing/2014/main" id="{F2A74A5A-0B98-4ABC-8768-7138D009E34A}"/>
              </a:ext>
            </a:extLst>
          </p:cNvPr>
          <p:cNvSpPr txBox="1"/>
          <p:nvPr/>
        </p:nvSpPr>
        <p:spPr>
          <a:xfrm>
            <a:off x="5157687" y="3123970"/>
            <a:ext cx="3336000" cy="609367"/>
          </a:xfrm>
          <a:prstGeom prst="rect">
            <a:avLst/>
          </a:prstGeom>
          <a:noFill/>
          <a:ln>
            <a:noFill/>
          </a:ln>
        </p:spPr>
        <p:txBody>
          <a:bodyPr spcFirstLastPara="1" wrap="square" lIns="91425" tIns="91425" rIns="91425" bIns="91425" rtlCol="0" anchor="t" anchorCtr="0">
            <a:spAutoFit/>
          </a:bodyPr>
          <a:lstStyle/>
          <a:p>
            <a:pPr marL="0" lvl="0" indent="0" algn="l"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diversas preguntas como ¿Que significan el color de las butacas?</a:t>
            </a: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A853"/>
        </a:solidFill>
        <a:effectLst/>
      </p:bgPr>
    </p:bg>
    <p:spTree>
      <p:nvGrpSpPr>
        <p:cNvPr id="1" name="Shape 302"/>
        <p:cNvGrpSpPr/>
        <p:nvPr/>
      </p:nvGrpSpPr>
      <p:grpSpPr>
        <a:xfrm>
          <a:off x="0" y="0"/>
          <a:ext cx="0" cy="0"/>
          <a:chOff x="0" y="0"/>
          <a:chExt cx="0" cy="0"/>
        </a:xfrm>
      </p:grpSpPr>
      <p:sp>
        <p:nvSpPr>
          <p:cNvPr id="303" name="Google Shape;303;p55"/>
          <p:cNvSpPr txBox="1"/>
          <p:nvPr/>
        </p:nvSpPr>
        <p:spPr>
          <a:xfrm>
            <a:off x="3721275" y="2048400"/>
            <a:ext cx="3990000" cy="1046700"/>
          </a:xfrm>
          <a:prstGeom prst="rect">
            <a:avLst/>
          </a:prstGeom>
          <a:noFill/>
          <a:ln>
            <a:noFill/>
          </a:ln>
        </p:spPr>
        <p:txBody>
          <a:bodyPr spcFirstLastPara="1" wrap="square" lIns="91425" tIns="91425" rIns="91425" bIns="91425" rtlCol="0"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Maquetas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Prototipo de alta fidelidad</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Accesibilidad</a:t>
            </a:r>
            <a:endParaRPr>
              <a:solidFill>
                <a:srgbClr val="FFFFFF"/>
              </a:solidFill>
              <a:latin typeface="Open Sans"/>
              <a:ea typeface="Open Sans"/>
              <a:cs typeface="Open Sans"/>
              <a:sym typeface="Open Sans"/>
            </a:endParaRPr>
          </a:p>
        </p:txBody>
      </p:sp>
      <p:sp>
        <p:nvSpPr>
          <p:cNvPr id="304" name="Google Shape;304;p55"/>
          <p:cNvSpPr txBox="1"/>
          <p:nvPr/>
        </p:nvSpPr>
        <p:spPr>
          <a:xfrm>
            <a:off x="-468875" y="2082300"/>
            <a:ext cx="3704400" cy="1034099"/>
          </a:xfrm>
          <a:prstGeom prst="rect">
            <a:avLst/>
          </a:prstGeom>
          <a:noFill/>
          <a:ln>
            <a:noFill/>
          </a:ln>
        </p:spPr>
        <p:txBody>
          <a:bodyPr spcFirstLastPara="1" wrap="square" lIns="91425" tIns="91425" rIns="91425" bIns="91425" rtlCol="0" anchor="t" anchorCtr="0">
            <a:spAutoFit/>
          </a:bodyPr>
          <a:lstStyle/>
          <a:p>
            <a:pPr marL="0" lvl="0" indent="0" algn="r" rtl="0">
              <a:lnSpc>
                <a:spcPct val="115000"/>
              </a:lnSpc>
              <a:spcBef>
                <a:spcPts val="0"/>
              </a:spcBef>
              <a:spcAft>
                <a:spcPts val="0"/>
              </a:spcAft>
              <a:buNone/>
            </a:pPr>
            <a:r>
              <a:rPr lang="es" sz="2400" dirty="0">
                <a:solidFill>
                  <a:srgbClr val="FFFFFF"/>
                </a:solidFill>
                <a:latin typeface="Open Sans"/>
                <a:ea typeface="Open Sans"/>
                <a:cs typeface="Open Sans"/>
                <a:sym typeface="Open Sans"/>
              </a:rPr>
              <a:t>Perfeccionar </a:t>
            </a:r>
          </a:p>
          <a:p>
            <a:pPr marL="0" lvl="0" indent="0" algn="r" rtl="0">
              <a:lnSpc>
                <a:spcPct val="115000"/>
              </a:lnSpc>
              <a:spcBef>
                <a:spcPts val="0"/>
              </a:spcBef>
              <a:spcAft>
                <a:spcPts val="0"/>
              </a:spcAft>
              <a:buNone/>
            </a:pPr>
            <a:r>
              <a:rPr lang="es" sz="2400" dirty="0">
                <a:solidFill>
                  <a:srgbClr val="FFFFFF"/>
                </a:solidFill>
                <a:latin typeface="Open Sans"/>
                <a:ea typeface="Open Sans"/>
                <a:cs typeface="Open Sans"/>
                <a:sym typeface="Open Sans"/>
              </a:rPr>
              <a:t>el diseño</a:t>
            </a:r>
            <a:endParaRPr sz="2400" dirty="0">
              <a:solidFill>
                <a:srgbClr val="FFFFFF"/>
              </a:solidFill>
              <a:latin typeface="Open Sans"/>
              <a:ea typeface="Open Sans"/>
              <a:cs typeface="Open Sans"/>
              <a:sym typeface="Open Sans"/>
            </a:endParaRPr>
          </a:p>
        </p:txBody>
      </p:sp>
      <p:cxnSp>
        <p:nvCxnSpPr>
          <p:cNvPr id="305" name="Google Shape;305;p55"/>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9"/>
        <p:cNvGrpSpPr/>
        <p:nvPr/>
      </p:nvGrpSpPr>
      <p:grpSpPr>
        <a:xfrm>
          <a:off x="0" y="0"/>
          <a:ext cx="0" cy="0"/>
          <a:chOff x="0" y="0"/>
          <a:chExt cx="0" cy="0"/>
        </a:xfrm>
      </p:grpSpPr>
      <p:sp>
        <p:nvSpPr>
          <p:cNvPr id="314" name="Google Shape;314;p56"/>
          <p:cNvSpPr/>
          <p:nvPr/>
        </p:nvSpPr>
        <p:spPr>
          <a:xfrm>
            <a:off x="-1" y="0"/>
            <a:ext cx="3329801" cy="5143500"/>
          </a:xfrm>
          <a:prstGeom prst="rect">
            <a:avLst/>
          </a:prstGeom>
          <a:solidFill>
            <a:schemeClr val="l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0" name="Google Shape;310;p56"/>
          <p:cNvSpPr txBox="1"/>
          <p:nvPr/>
        </p:nvSpPr>
        <p:spPr>
          <a:xfrm>
            <a:off x="517675" y="524350"/>
            <a:ext cx="70008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Maquetas</a:t>
            </a:r>
            <a:endParaRPr sz="2400" dirty="0">
              <a:solidFill>
                <a:srgbClr val="5F6368"/>
              </a:solidFill>
              <a:latin typeface="Open Sans"/>
              <a:ea typeface="Open Sans"/>
              <a:cs typeface="Open Sans"/>
              <a:sym typeface="Open Sans"/>
            </a:endParaRPr>
          </a:p>
        </p:txBody>
      </p:sp>
      <p:sp>
        <p:nvSpPr>
          <p:cNvPr id="311" name="Google Shape;311;p56"/>
          <p:cNvSpPr txBox="1"/>
          <p:nvPr/>
        </p:nvSpPr>
        <p:spPr>
          <a:xfrm>
            <a:off x="517675" y="1078450"/>
            <a:ext cx="2421300" cy="3093124"/>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419" dirty="0">
                <a:solidFill>
                  <a:srgbClr val="5F6368"/>
                </a:solidFill>
                <a:latin typeface="Open Sans"/>
                <a:ea typeface="Open Sans"/>
                <a:cs typeface="Open Sans"/>
                <a:sym typeface="Open Sans"/>
              </a:rPr>
              <a:t>Al pasar del diseño de baja fidelidad al del alta fidelidad se pulieron los puntos  esenciales recolectado a través del estudio de usabilidad agregando una barra de navegación para preguntas frecuentes y acceder a los tickets</a:t>
            </a:r>
            <a:endParaRPr dirty="0"/>
          </a:p>
        </p:txBody>
      </p:sp>
      <p:sp>
        <p:nvSpPr>
          <p:cNvPr id="312" name="Google Shape;312;p56"/>
          <p:cNvSpPr/>
          <p:nvPr/>
        </p:nvSpPr>
        <p:spPr>
          <a:xfrm>
            <a:off x="3718563" y="1250000"/>
            <a:ext cx="1818900" cy="3174300"/>
          </a:xfrm>
          <a:prstGeom prst="rect">
            <a:avLst/>
          </a:prstGeom>
          <a:solidFill>
            <a:schemeClr val="l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cxnSp>
        <p:nvCxnSpPr>
          <p:cNvPr id="315" name="Google Shape;315;p56"/>
          <p:cNvCxnSpPr/>
          <p:nvPr/>
        </p:nvCxnSpPr>
        <p:spPr>
          <a:xfrm>
            <a:off x="5749763" y="2855450"/>
            <a:ext cx="812100" cy="0"/>
          </a:xfrm>
          <a:prstGeom prst="straightConnector1">
            <a:avLst/>
          </a:prstGeom>
          <a:noFill/>
          <a:ln w="28575" cap="flat" cmpd="sng">
            <a:solidFill>
              <a:srgbClr val="34A853"/>
            </a:solidFill>
            <a:prstDash val="solid"/>
            <a:round/>
            <a:headEnd type="none" w="med" len="med"/>
            <a:tailEnd type="triangle" w="med" len="med"/>
          </a:ln>
        </p:spPr>
      </p:cxnSp>
      <p:sp>
        <p:nvSpPr>
          <p:cNvPr id="316" name="Google Shape;316;p56"/>
          <p:cNvSpPr txBox="1"/>
          <p:nvPr/>
        </p:nvSpPr>
        <p:spPr>
          <a:xfrm>
            <a:off x="2749361" y="493705"/>
            <a:ext cx="3757302" cy="584745"/>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dirty="0">
                <a:solidFill>
                  <a:srgbClr val="34A853"/>
                </a:solidFill>
                <a:latin typeface="Open Sans"/>
                <a:ea typeface="Open Sans"/>
                <a:cs typeface="Open Sans"/>
                <a:sym typeface="Open Sans"/>
              </a:rPr>
              <a:t>Antes del estudio de usabilidad</a:t>
            </a:r>
            <a:endParaRPr sz="1200" dirty="0">
              <a:solidFill>
                <a:srgbClr val="34A853"/>
              </a:solidFill>
              <a:latin typeface="Open Sans"/>
              <a:ea typeface="Open Sans"/>
              <a:cs typeface="Open Sans"/>
              <a:sym typeface="Open Sans"/>
            </a:endParaRPr>
          </a:p>
          <a:p>
            <a:pPr marL="0" lvl="0" indent="0" algn="l" rtl="0">
              <a:spcBef>
                <a:spcPts val="0"/>
              </a:spcBef>
              <a:spcAft>
                <a:spcPts val="0"/>
              </a:spcAft>
              <a:buNone/>
            </a:pPr>
            <a:endParaRPr dirty="0">
              <a:solidFill>
                <a:srgbClr val="1967D2"/>
              </a:solidFill>
            </a:endParaRPr>
          </a:p>
        </p:txBody>
      </p:sp>
      <p:sp>
        <p:nvSpPr>
          <p:cNvPr id="317" name="Google Shape;317;p56"/>
          <p:cNvSpPr txBox="1"/>
          <p:nvPr/>
        </p:nvSpPr>
        <p:spPr>
          <a:xfrm>
            <a:off x="6249137" y="476295"/>
            <a:ext cx="2920800" cy="585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dirty="0">
                <a:solidFill>
                  <a:srgbClr val="34A853"/>
                </a:solidFill>
                <a:latin typeface="Open Sans"/>
                <a:ea typeface="Open Sans"/>
                <a:cs typeface="Open Sans"/>
                <a:sym typeface="Open Sans"/>
              </a:rPr>
              <a:t>Después del estudio de usabilidad</a:t>
            </a:r>
            <a:endParaRPr sz="1200" dirty="0">
              <a:solidFill>
                <a:srgbClr val="34A853"/>
              </a:solidFill>
              <a:latin typeface="Open Sans"/>
              <a:ea typeface="Open Sans"/>
              <a:cs typeface="Open Sans"/>
              <a:sym typeface="Open Sans"/>
            </a:endParaRPr>
          </a:p>
          <a:p>
            <a:pPr marL="0" lvl="0" indent="0" algn="l" rtl="0">
              <a:spcBef>
                <a:spcPts val="0"/>
              </a:spcBef>
              <a:spcAft>
                <a:spcPts val="0"/>
              </a:spcAft>
              <a:buNone/>
            </a:pPr>
            <a:endParaRPr dirty="0">
              <a:solidFill>
                <a:srgbClr val="1967D2"/>
              </a:solidFill>
            </a:endParaRPr>
          </a:p>
        </p:txBody>
      </p:sp>
      <p:pic>
        <p:nvPicPr>
          <p:cNvPr id="3" name="Imagen 2">
            <a:extLst>
              <a:ext uri="{FF2B5EF4-FFF2-40B4-BE49-F238E27FC236}">
                <a16:creationId xmlns:a16="http://schemas.microsoft.com/office/drawing/2014/main" id="{4E7C348B-2C61-445D-A9DB-34309737843A}"/>
              </a:ext>
            </a:extLst>
          </p:cNvPr>
          <p:cNvPicPr>
            <a:picLocks noChangeAspect="1"/>
          </p:cNvPicPr>
          <p:nvPr/>
        </p:nvPicPr>
        <p:blipFill>
          <a:blip r:embed="rId3"/>
          <a:stretch>
            <a:fillRect/>
          </a:stretch>
        </p:blipFill>
        <p:spPr>
          <a:xfrm>
            <a:off x="3524180" y="1027577"/>
            <a:ext cx="2207663" cy="3785347"/>
          </a:xfrm>
          <a:prstGeom prst="rect">
            <a:avLst/>
          </a:prstGeom>
        </p:spPr>
      </p:pic>
      <p:pic>
        <p:nvPicPr>
          <p:cNvPr id="5" name="Imagen 4">
            <a:extLst>
              <a:ext uri="{FF2B5EF4-FFF2-40B4-BE49-F238E27FC236}">
                <a16:creationId xmlns:a16="http://schemas.microsoft.com/office/drawing/2014/main" id="{7527C2C8-1473-4CEC-B8B7-8E86D2400FE9}"/>
              </a:ext>
            </a:extLst>
          </p:cNvPr>
          <p:cNvPicPr>
            <a:picLocks noChangeAspect="1"/>
          </p:cNvPicPr>
          <p:nvPr/>
        </p:nvPicPr>
        <p:blipFill>
          <a:blip r:embed="rId4"/>
          <a:stretch>
            <a:fillRect/>
          </a:stretch>
        </p:blipFill>
        <p:spPr>
          <a:xfrm>
            <a:off x="6655596" y="844063"/>
            <a:ext cx="2243576" cy="40869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2"/>
        <p:cNvGrpSpPr/>
        <p:nvPr/>
      </p:nvGrpSpPr>
      <p:grpSpPr>
        <a:xfrm>
          <a:off x="0" y="0"/>
          <a:ext cx="0" cy="0"/>
          <a:chOff x="0" y="0"/>
          <a:chExt cx="0" cy="0"/>
        </a:xfrm>
      </p:grpSpPr>
      <p:sp>
        <p:nvSpPr>
          <p:cNvPr id="325" name="Google Shape;325;p57"/>
          <p:cNvSpPr/>
          <p:nvPr/>
        </p:nvSpPr>
        <p:spPr>
          <a:xfrm>
            <a:off x="0" y="-7034"/>
            <a:ext cx="3157400" cy="5150534"/>
          </a:xfrm>
          <a:prstGeom prst="rect">
            <a:avLst/>
          </a:prstGeom>
          <a:solidFill>
            <a:schemeClr val="l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3" name="Google Shape;323;p57"/>
          <p:cNvSpPr txBox="1"/>
          <p:nvPr/>
        </p:nvSpPr>
        <p:spPr>
          <a:xfrm>
            <a:off x="517675" y="524350"/>
            <a:ext cx="70008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Maquetas</a:t>
            </a:r>
            <a:endParaRPr sz="2400" dirty="0">
              <a:solidFill>
                <a:srgbClr val="5F6368"/>
              </a:solidFill>
              <a:latin typeface="Open Sans"/>
              <a:ea typeface="Open Sans"/>
              <a:cs typeface="Open Sans"/>
              <a:sym typeface="Open Sans"/>
            </a:endParaRPr>
          </a:p>
        </p:txBody>
      </p:sp>
      <p:sp>
        <p:nvSpPr>
          <p:cNvPr id="324" name="Google Shape;324;p57"/>
          <p:cNvSpPr txBox="1"/>
          <p:nvPr/>
        </p:nvSpPr>
        <p:spPr>
          <a:xfrm>
            <a:off x="517675" y="1522550"/>
            <a:ext cx="2421300" cy="2446793"/>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419" dirty="0">
                <a:solidFill>
                  <a:srgbClr val="5F6368"/>
                </a:solidFill>
                <a:latin typeface="Open Sans"/>
                <a:ea typeface="Open Sans"/>
                <a:cs typeface="Open Sans"/>
                <a:sym typeface="Open Sans"/>
              </a:rPr>
              <a:t>Se rediseño la pre visualización de la película separando la selección de día y horario, agregándola en una pestaña siguiente para mejorar el aspecto visual y la usabilidad.</a:t>
            </a:r>
            <a:endParaRPr dirty="0"/>
          </a:p>
        </p:txBody>
      </p:sp>
      <p:cxnSp>
        <p:nvCxnSpPr>
          <p:cNvPr id="327" name="Google Shape;327;p57"/>
          <p:cNvCxnSpPr/>
          <p:nvPr/>
        </p:nvCxnSpPr>
        <p:spPr>
          <a:xfrm>
            <a:off x="5749763" y="2855450"/>
            <a:ext cx="812100" cy="0"/>
          </a:xfrm>
          <a:prstGeom prst="straightConnector1">
            <a:avLst/>
          </a:prstGeom>
          <a:noFill/>
          <a:ln w="28575" cap="flat" cmpd="sng">
            <a:solidFill>
              <a:srgbClr val="34A853"/>
            </a:solidFill>
            <a:prstDash val="solid"/>
            <a:round/>
            <a:headEnd type="none" w="med" len="med"/>
            <a:tailEnd type="triangle" w="med" len="med"/>
          </a:ln>
        </p:spPr>
      </p:cxnSp>
      <p:sp>
        <p:nvSpPr>
          <p:cNvPr id="328" name="Google Shape;328;p57"/>
          <p:cNvSpPr txBox="1"/>
          <p:nvPr/>
        </p:nvSpPr>
        <p:spPr>
          <a:xfrm>
            <a:off x="3157237" y="526554"/>
            <a:ext cx="2941250" cy="585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dirty="0">
                <a:solidFill>
                  <a:srgbClr val="34A853"/>
                </a:solidFill>
                <a:latin typeface="Open Sans"/>
                <a:ea typeface="Open Sans"/>
                <a:cs typeface="Open Sans"/>
                <a:sym typeface="Open Sans"/>
              </a:rPr>
              <a:t>Antes del estudio de usabilidad</a:t>
            </a:r>
            <a:endParaRPr sz="1200" dirty="0">
              <a:solidFill>
                <a:srgbClr val="34A853"/>
              </a:solidFill>
              <a:latin typeface="Open Sans"/>
              <a:ea typeface="Open Sans"/>
              <a:cs typeface="Open Sans"/>
              <a:sym typeface="Open Sans"/>
            </a:endParaRPr>
          </a:p>
          <a:p>
            <a:pPr marL="0" lvl="0" indent="0" algn="l" rtl="0">
              <a:spcBef>
                <a:spcPts val="0"/>
              </a:spcBef>
              <a:spcAft>
                <a:spcPts val="0"/>
              </a:spcAft>
              <a:buNone/>
            </a:pPr>
            <a:endParaRPr dirty="0">
              <a:solidFill>
                <a:srgbClr val="1967D2"/>
              </a:solidFill>
            </a:endParaRPr>
          </a:p>
        </p:txBody>
      </p:sp>
      <p:sp>
        <p:nvSpPr>
          <p:cNvPr id="329" name="Google Shape;329;p57"/>
          <p:cNvSpPr txBox="1"/>
          <p:nvPr/>
        </p:nvSpPr>
        <p:spPr>
          <a:xfrm>
            <a:off x="6155813" y="526554"/>
            <a:ext cx="2920800" cy="5850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dirty="0">
                <a:solidFill>
                  <a:srgbClr val="34A853"/>
                </a:solidFill>
                <a:latin typeface="Open Sans"/>
                <a:ea typeface="Open Sans"/>
                <a:cs typeface="Open Sans"/>
                <a:sym typeface="Open Sans"/>
              </a:rPr>
              <a:t>Después del estudio de usabilidad</a:t>
            </a:r>
            <a:endParaRPr sz="1200" dirty="0">
              <a:solidFill>
                <a:srgbClr val="34A853"/>
              </a:solidFill>
              <a:latin typeface="Open Sans"/>
              <a:ea typeface="Open Sans"/>
              <a:cs typeface="Open Sans"/>
              <a:sym typeface="Open Sans"/>
            </a:endParaRPr>
          </a:p>
          <a:p>
            <a:pPr marL="0" lvl="0" indent="0" algn="l" rtl="0">
              <a:spcBef>
                <a:spcPts val="0"/>
              </a:spcBef>
              <a:spcAft>
                <a:spcPts val="0"/>
              </a:spcAft>
              <a:buNone/>
            </a:pPr>
            <a:endParaRPr dirty="0">
              <a:solidFill>
                <a:srgbClr val="1967D2"/>
              </a:solidFill>
            </a:endParaRPr>
          </a:p>
        </p:txBody>
      </p:sp>
      <p:pic>
        <p:nvPicPr>
          <p:cNvPr id="3" name="Imagen 2">
            <a:extLst>
              <a:ext uri="{FF2B5EF4-FFF2-40B4-BE49-F238E27FC236}">
                <a16:creationId xmlns:a16="http://schemas.microsoft.com/office/drawing/2014/main" id="{C316F296-7AAF-4480-8DD6-D20AEB2B1507}"/>
              </a:ext>
            </a:extLst>
          </p:cNvPr>
          <p:cNvPicPr>
            <a:picLocks noChangeAspect="1"/>
          </p:cNvPicPr>
          <p:nvPr/>
        </p:nvPicPr>
        <p:blipFill>
          <a:blip r:embed="rId3"/>
          <a:stretch>
            <a:fillRect/>
          </a:stretch>
        </p:blipFill>
        <p:spPr>
          <a:xfrm>
            <a:off x="3461287" y="1078450"/>
            <a:ext cx="2186290" cy="3686685"/>
          </a:xfrm>
          <a:prstGeom prst="rect">
            <a:avLst/>
          </a:prstGeom>
        </p:spPr>
      </p:pic>
      <p:pic>
        <p:nvPicPr>
          <p:cNvPr id="5" name="Imagen 4">
            <a:extLst>
              <a:ext uri="{FF2B5EF4-FFF2-40B4-BE49-F238E27FC236}">
                <a16:creationId xmlns:a16="http://schemas.microsoft.com/office/drawing/2014/main" id="{6A818CEC-829B-4701-A55E-C0019A625F47}"/>
              </a:ext>
            </a:extLst>
          </p:cNvPr>
          <p:cNvPicPr>
            <a:picLocks noChangeAspect="1"/>
          </p:cNvPicPr>
          <p:nvPr/>
        </p:nvPicPr>
        <p:blipFill>
          <a:blip r:embed="rId4"/>
          <a:stretch>
            <a:fillRect/>
          </a:stretch>
        </p:blipFill>
        <p:spPr>
          <a:xfrm>
            <a:off x="6586181" y="879562"/>
            <a:ext cx="2372825" cy="40844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336" name="Google Shape;336;p58"/>
          <p:cNvSpPr txBox="1"/>
          <p:nvPr/>
        </p:nvSpPr>
        <p:spPr>
          <a:xfrm>
            <a:off x="3670450" y="492625"/>
            <a:ext cx="70008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Maquetas</a:t>
            </a:r>
            <a:endParaRPr sz="2400" dirty="0">
              <a:solidFill>
                <a:srgbClr val="5F6368"/>
              </a:solidFill>
              <a:latin typeface="Open Sans"/>
              <a:ea typeface="Open Sans"/>
              <a:cs typeface="Open Sans"/>
              <a:sym typeface="Open Sans"/>
            </a:endParaRPr>
          </a:p>
        </p:txBody>
      </p:sp>
      <p:sp>
        <p:nvSpPr>
          <p:cNvPr id="341" name="Google Shape;341;p58"/>
          <p:cNvSpPr txBox="1"/>
          <p:nvPr/>
        </p:nvSpPr>
        <p:spPr>
          <a:xfrm>
            <a:off x="890250" y="2701950"/>
            <a:ext cx="1100400" cy="9234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200">
                <a:solidFill>
                  <a:srgbClr val="5F6368"/>
                </a:solidFill>
                <a:latin typeface="Open Sans"/>
                <a:ea typeface="Open Sans"/>
                <a:cs typeface="Open Sans"/>
                <a:sym typeface="Open Sans"/>
              </a:rPr>
              <a:t>Pantalla de maqueta principal para mostrar</a:t>
            </a:r>
            <a:endParaRPr sz="1200">
              <a:solidFill>
                <a:srgbClr val="5F6368"/>
              </a:solidFill>
              <a:latin typeface="Open Sans"/>
              <a:ea typeface="Open Sans"/>
              <a:cs typeface="Open Sans"/>
              <a:sym typeface="Open Sans"/>
            </a:endParaRPr>
          </a:p>
        </p:txBody>
      </p:sp>
      <p:pic>
        <p:nvPicPr>
          <p:cNvPr id="3" name="Imagen 2">
            <a:extLst>
              <a:ext uri="{FF2B5EF4-FFF2-40B4-BE49-F238E27FC236}">
                <a16:creationId xmlns:a16="http://schemas.microsoft.com/office/drawing/2014/main" id="{6CA20A50-14D6-4BCC-8C54-F947BB5DFB37}"/>
              </a:ext>
            </a:extLst>
          </p:cNvPr>
          <p:cNvPicPr>
            <a:picLocks noChangeAspect="1"/>
          </p:cNvPicPr>
          <p:nvPr/>
        </p:nvPicPr>
        <p:blipFill>
          <a:blip r:embed="rId3"/>
          <a:stretch>
            <a:fillRect/>
          </a:stretch>
        </p:blipFill>
        <p:spPr>
          <a:xfrm>
            <a:off x="6696371" y="1046725"/>
            <a:ext cx="2046144" cy="3859355"/>
          </a:xfrm>
          <a:prstGeom prst="rect">
            <a:avLst/>
          </a:prstGeom>
        </p:spPr>
      </p:pic>
      <p:pic>
        <p:nvPicPr>
          <p:cNvPr id="5" name="Imagen 4">
            <a:extLst>
              <a:ext uri="{FF2B5EF4-FFF2-40B4-BE49-F238E27FC236}">
                <a16:creationId xmlns:a16="http://schemas.microsoft.com/office/drawing/2014/main" id="{DF01AE87-8696-41A8-90D3-BFEF1DEEA3F3}"/>
              </a:ext>
            </a:extLst>
          </p:cNvPr>
          <p:cNvPicPr>
            <a:picLocks noChangeAspect="1"/>
          </p:cNvPicPr>
          <p:nvPr/>
        </p:nvPicPr>
        <p:blipFill>
          <a:blip r:embed="rId4"/>
          <a:stretch>
            <a:fillRect/>
          </a:stretch>
        </p:blipFill>
        <p:spPr>
          <a:xfrm>
            <a:off x="147712" y="1046725"/>
            <a:ext cx="1962342" cy="3789039"/>
          </a:xfrm>
          <a:prstGeom prst="rect">
            <a:avLst/>
          </a:prstGeom>
        </p:spPr>
      </p:pic>
      <p:pic>
        <p:nvPicPr>
          <p:cNvPr id="7" name="Imagen 6">
            <a:extLst>
              <a:ext uri="{FF2B5EF4-FFF2-40B4-BE49-F238E27FC236}">
                <a16:creationId xmlns:a16="http://schemas.microsoft.com/office/drawing/2014/main" id="{DC3C3EAF-212E-46FD-ACDE-D03AF89A2DC3}"/>
              </a:ext>
            </a:extLst>
          </p:cNvPr>
          <p:cNvPicPr>
            <a:picLocks noChangeAspect="1"/>
          </p:cNvPicPr>
          <p:nvPr/>
        </p:nvPicPr>
        <p:blipFill>
          <a:blip r:embed="rId5"/>
          <a:stretch>
            <a:fillRect/>
          </a:stretch>
        </p:blipFill>
        <p:spPr>
          <a:xfrm>
            <a:off x="2229456" y="1078450"/>
            <a:ext cx="2041381" cy="3755414"/>
          </a:xfrm>
          <a:prstGeom prst="rect">
            <a:avLst/>
          </a:prstGeom>
        </p:spPr>
      </p:pic>
      <p:pic>
        <p:nvPicPr>
          <p:cNvPr id="9" name="Imagen 8">
            <a:extLst>
              <a:ext uri="{FF2B5EF4-FFF2-40B4-BE49-F238E27FC236}">
                <a16:creationId xmlns:a16="http://schemas.microsoft.com/office/drawing/2014/main" id="{5B0136A5-F5AD-4975-AD2B-E38AC8F3809A}"/>
              </a:ext>
            </a:extLst>
          </p:cNvPr>
          <p:cNvPicPr>
            <a:picLocks noChangeAspect="1"/>
          </p:cNvPicPr>
          <p:nvPr/>
        </p:nvPicPr>
        <p:blipFill>
          <a:blip r:embed="rId6"/>
          <a:stretch>
            <a:fillRect/>
          </a:stretch>
        </p:blipFill>
        <p:spPr>
          <a:xfrm>
            <a:off x="4416184" y="1078450"/>
            <a:ext cx="2041671" cy="38105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4" name="Google Shape;314;p56">
            <a:extLst>
              <a:ext uri="{FF2B5EF4-FFF2-40B4-BE49-F238E27FC236}">
                <a16:creationId xmlns:a16="http://schemas.microsoft.com/office/drawing/2014/main" id="{8DF62A68-CE41-4692-8E28-28E71140AEE9}"/>
              </a:ext>
            </a:extLst>
          </p:cNvPr>
          <p:cNvSpPr/>
          <p:nvPr/>
        </p:nvSpPr>
        <p:spPr>
          <a:xfrm>
            <a:off x="-1" y="0"/>
            <a:ext cx="5438776" cy="5143500"/>
          </a:xfrm>
          <a:prstGeom prst="rect">
            <a:avLst/>
          </a:prstGeom>
          <a:solidFill>
            <a:srgbClr val="E7E8E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2" name="Google Shape;152;p41"/>
          <p:cNvSpPr txBox="1"/>
          <p:nvPr/>
        </p:nvSpPr>
        <p:spPr>
          <a:xfrm>
            <a:off x="1231075" y="1604200"/>
            <a:ext cx="4086000" cy="1154132"/>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4285F4"/>
                </a:solidFill>
                <a:latin typeface="Open Sans SemiBold"/>
                <a:ea typeface="Open Sans SemiBold"/>
                <a:cs typeface="Open Sans SemiBold"/>
                <a:sym typeface="Open Sans SemiBold"/>
              </a:rPr>
              <a:t>El producto: </a:t>
            </a:r>
          </a:p>
          <a:p>
            <a:pPr marL="0" lvl="0" indent="0" algn="l" rtl="0">
              <a:lnSpc>
                <a:spcPct val="150000"/>
              </a:lnSpc>
              <a:spcBef>
                <a:spcPts val="0"/>
              </a:spcBef>
              <a:spcAft>
                <a:spcPts val="0"/>
              </a:spcAft>
              <a:buNone/>
            </a:pPr>
            <a:r>
              <a:rPr lang="es"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SemiBold"/>
              </a:rPr>
              <a:t>El proyecto contara con la creación de una app </a:t>
            </a:r>
            <a:r>
              <a:rPr lang="es">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SemiBold"/>
              </a:rPr>
              <a:t>para celular.</a:t>
            </a:r>
            <a:endParaRPr lang="es"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153" name="Google Shape;153;p41"/>
          <p:cNvSpPr txBox="1"/>
          <p:nvPr/>
        </p:nvSpPr>
        <p:spPr>
          <a:xfrm>
            <a:off x="517675" y="524350"/>
            <a:ext cx="6155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Resumen del proyecto</a:t>
            </a:r>
            <a:endParaRPr sz="2400">
              <a:solidFill>
                <a:srgbClr val="5F6368"/>
              </a:solidFill>
              <a:latin typeface="Open Sans"/>
              <a:ea typeface="Open Sans"/>
              <a:cs typeface="Open Sans"/>
              <a:sym typeface="Open Sans"/>
            </a:endParaRPr>
          </a:p>
        </p:txBody>
      </p:sp>
      <p:sp>
        <p:nvSpPr>
          <p:cNvPr id="154" name="Google Shape;154;p41"/>
          <p:cNvSpPr/>
          <p:nvPr/>
        </p:nvSpPr>
        <p:spPr>
          <a:xfrm>
            <a:off x="517675" y="1604200"/>
            <a:ext cx="513300" cy="513300"/>
          </a:xfrm>
          <a:prstGeom prst="ellipse">
            <a:avLst/>
          </a:prstGeom>
          <a:solidFill>
            <a:schemeClr val="accent1">
              <a:lumMod val="60000"/>
              <a:lumOff val="4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5" name="Google Shape;155;p41"/>
          <p:cNvSpPr txBox="1"/>
          <p:nvPr/>
        </p:nvSpPr>
        <p:spPr>
          <a:xfrm>
            <a:off x="1231075" y="3172985"/>
            <a:ext cx="3446100" cy="830966"/>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Clr>
                <a:schemeClr val="dk1"/>
              </a:buClr>
              <a:buSzPts val="1100"/>
              <a:buFont typeface="Arial"/>
              <a:buNone/>
            </a:pPr>
            <a:r>
              <a:rPr lang="es" dirty="0">
                <a:solidFill>
                  <a:srgbClr val="4285F4"/>
                </a:solidFill>
                <a:latin typeface="Open Sans SemiBold"/>
                <a:ea typeface="Open Sans SemiBold"/>
                <a:cs typeface="Open Sans SemiBold"/>
                <a:sym typeface="Open Sans SemiBold"/>
              </a:rPr>
              <a:t>Duración del proyecto:</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s" dirty="0">
                <a:solidFill>
                  <a:srgbClr val="5F6368"/>
                </a:solidFill>
                <a:latin typeface="Open Sans"/>
                <a:ea typeface="Open Sans"/>
                <a:cs typeface="Open Sans"/>
                <a:sym typeface="Open Sans"/>
              </a:rPr>
              <a:t>6 semanas</a:t>
            </a:r>
            <a:endParaRPr b="1" dirty="0">
              <a:solidFill>
                <a:srgbClr val="4285F4"/>
              </a:solidFill>
              <a:latin typeface="Open Sans"/>
              <a:ea typeface="Open Sans"/>
              <a:cs typeface="Open Sans"/>
              <a:sym typeface="Open Sans"/>
            </a:endParaRPr>
          </a:p>
        </p:txBody>
      </p:sp>
      <p:sp>
        <p:nvSpPr>
          <p:cNvPr id="156" name="Google Shape;156;p41"/>
          <p:cNvSpPr/>
          <p:nvPr/>
        </p:nvSpPr>
        <p:spPr>
          <a:xfrm>
            <a:off x="517675" y="3172985"/>
            <a:ext cx="513300" cy="513300"/>
          </a:xfrm>
          <a:prstGeom prst="ellipse">
            <a:avLst/>
          </a:prstGeom>
          <a:solidFill>
            <a:schemeClr val="accent1">
              <a:lumMod val="60000"/>
              <a:lumOff val="4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57" name="Google Shape;157;p41"/>
          <p:cNvSpPr/>
          <p:nvPr/>
        </p:nvSpPr>
        <p:spPr>
          <a:xfrm>
            <a:off x="643388" y="3299236"/>
            <a:ext cx="261874" cy="260801"/>
          </a:xfrm>
          <a:custGeom>
            <a:avLst/>
            <a:gdLst/>
            <a:ahLst/>
            <a:cxnLst/>
            <a:rect l="l" t="t" r="r" b="b"/>
            <a:pathLst>
              <a:path w="1048" h="1045" extrusionOk="0">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58" name="Google Shape;158;p41"/>
          <p:cNvSpPr/>
          <p:nvPr/>
        </p:nvSpPr>
        <p:spPr>
          <a:xfrm>
            <a:off x="610514" y="1752262"/>
            <a:ext cx="327623" cy="217176"/>
          </a:xfrm>
          <a:custGeom>
            <a:avLst/>
            <a:gdLst/>
            <a:ahLst/>
            <a:cxnLst/>
            <a:rect l="l" t="t" r="r" b="b"/>
            <a:pathLst>
              <a:path w="1149" h="765" extrusionOk="0">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3" name="Imagen 2">
            <a:extLst>
              <a:ext uri="{FF2B5EF4-FFF2-40B4-BE49-F238E27FC236}">
                <a16:creationId xmlns:a16="http://schemas.microsoft.com/office/drawing/2014/main" id="{38EB3B1B-C48D-449F-9E0D-6029D61EA489}"/>
              </a:ext>
            </a:extLst>
          </p:cNvPr>
          <p:cNvPicPr>
            <a:picLocks noChangeAspect="1"/>
          </p:cNvPicPr>
          <p:nvPr/>
        </p:nvPicPr>
        <p:blipFill>
          <a:blip r:embed="rId3"/>
          <a:stretch>
            <a:fillRect/>
          </a:stretch>
        </p:blipFill>
        <p:spPr>
          <a:xfrm>
            <a:off x="5764724" y="235323"/>
            <a:ext cx="2593553" cy="46728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348"/>
        <p:cNvGrpSpPr/>
        <p:nvPr/>
      </p:nvGrpSpPr>
      <p:grpSpPr>
        <a:xfrm>
          <a:off x="0" y="0"/>
          <a:ext cx="0" cy="0"/>
          <a:chOff x="0" y="0"/>
          <a:chExt cx="0" cy="0"/>
        </a:xfrm>
      </p:grpSpPr>
      <p:pic>
        <p:nvPicPr>
          <p:cNvPr id="4" name="Imagen 3">
            <a:extLst>
              <a:ext uri="{FF2B5EF4-FFF2-40B4-BE49-F238E27FC236}">
                <a16:creationId xmlns:a16="http://schemas.microsoft.com/office/drawing/2014/main" id="{A348353F-23EB-4782-A08E-281679D35D9A}"/>
              </a:ext>
            </a:extLst>
          </p:cNvPr>
          <p:cNvPicPr>
            <a:picLocks noChangeAspect="1"/>
          </p:cNvPicPr>
          <p:nvPr/>
        </p:nvPicPr>
        <p:blipFill>
          <a:blip r:embed="rId3"/>
          <a:stretch>
            <a:fillRect/>
          </a:stretch>
        </p:blipFill>
        <p:spPr>
          <a:xfrm>
            <a:off x="0" y="585787"/>
            <a:ext cx="9144000" cy="3971925"/>
          </a:xfrm>
          <a:prstGeom prst="rect">
            <a:avLst/>
          </a:prstGeom>
        </p:spPr>
      </p:pic>
      <p:sp>
        <p:nvSpPr>
          <p:cNvPr id="350" name="Google Shape;350;p59"/>
          <p:cNvSpPr txBox="1"/>
          <p:nvPr/>
        </p:nvSpPr>
        <p:spPr>
          <a:xfrm>
            <a:off x="208186" y="-23580"/>
            <a:ext cx="7000800" cy="609367"/>
          </a:xfrm>
          <a:prstGeom prst="rect">
            <a:avLst/>
          </a:prstGeom>
          <a:noFill/>
          <a:ln>
            <a:noFill/>
          </a:ln>
        </p:spPr>
        <p:txBody>
          <a:bodyPr spcFirstLastPara="1" wrap="square" lIns="0" tIns="91425" rIns="91425" bIns="91425" rtlCol="0" anchor="t" anchorCtr="0">
            <a:spAutoFit/>
          </a:bodyPr>
          <a:lstStyle/>
          <a:p>
            <a:pPr marL="0" lvl="0" indent="0" algn="l" rtl="0">
              <a:lnSpc>
                <a:spcPct val="115000"/>
              </a:lnSpc>
              <a:spcBef>
                <a:spcPts val="0"/>
              </a:spcBef>
              <a:spcAft>
                <a:spcPts val="0"/>
              </a:spcAft>
              <a:buNone/>
            </a:pPr>
            <a:r>
              <a:rPr lang="es" sz="2400" dirty="0">
                <a:solidFill>
                  <a:srgbClr val="5F6368"/>
                </a:solidFill>
                <a:latin typeface="Open Sans"/>
                <a:ea typeface="Open Sans"/>
                <a:cs typeface="Open Sans"/>
                <a:sym typeface="Open Sans"/>
              </a:rPr>
              <a:t>Alta fidelidad</a:t>
            </a:r>
            <a:r>
              <a:rPr lang="en" sz="2400" dirty="0">
                <a:solidFill>
                  <a:srgbClr val="5F6368"/>
                </a:solidFill>
                <a:latin typeface="Open Sans"/>
                <a:ea typeface="Open Sans"/>
                <a:cs typeface="Open Sans"/>
                <a:sym typeface="Open Sans"/>
              </a:rPr>
              <a:t> </a:t>
            </a:r>
            <a:r>
              <a:rPr lang="es" sz="2400" dirty="0">
                <a:solidFill>
                  <a:srgbClr val="5F6368"/>
                </a:solidFill>
                <a:latin typeface="Open Sans"/>
                <a:ea typeface="Open Sans"/>
                <a:cs typeface="Open Sans"/>
                <a:sym typeface="Open Sans"/>
              </a:rPr>
              <a:t>prototipo</a:t>
            </a:r>
            <a:endParaRPr sz="2400" dirty="0">
              <a:solidFill>
                <a:srgbClr val="5F6368"/>
              </a:solidFill>
              <a:latin typeface="Open Sans"/>
              <a:ea typeface="Open Sans"/>
              <a:cs typeface="Open Sans"/>
              <a:sym typeface="Open Sans"/>
            </a:endParaRPr>
          </a:p>
        </p:txBody>
      </p:sp>
      <p:sp>
        <p:nvSpPr>
          <p:cNvPr id="351" name="Google Shape;351;p59"/>
          <p:cNvSpPr txBox="1"/>
          <p:nvPr/>
        </p:nvSpPr>
        <p:spPr>
          <a:xfrm>
            <a:off x="208186" y="1025187"/>
            <a:ext cx="2822270" cy="1477297"/>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ES" dirty="0">
                <a:solidFill>
                  <a:srgbClr val="5F6368"/>
                </a:solidFill>
                <a:latin typeface="Open Sans"/>
                <a:ea typeface="Open Sans"/>
                <a:cs typeface="Open Sans"/>
                <a:sym typeface="Open Sans"/>
              </a:rPr>
              <a:t>Link:</a:t>
            </a:r>
          </a:p>
          <a:p>
            <a:pPr marL="0" lvl="0" indent="0" algn="l" rtl="0">
              <a:lnSpc>
                <a:spcPct val="150000"/>
              </a:lnSpc>
              <a:spcBef>
                <a:spcPts val="0"/>
              </a:spcBef>
              <a:spcAft>
                <a:spcPts val="0"/>
              </a:spcAft>
              <a:buNone/>
            </a:pPr>
            <a:r>
              <a:rPr lang="es-419" sz="1400" dirty="0">
                <a:solidFill>
                  <a:srgbClr val="5F6368"/>
                </a:solidFill>
                <a:latin typeface="Open Sans"/>
                <a:ea typeface="Open Sans"/>
                <a:cs typeface="Open Sans"/>
                <a:sym typeface="Open Sans"/>
              </a:rPr>
              <a:t>Ver el </a:t>
            </a:r>
            <a:r>
              <a:rPr lang="es-419" sz="1400" u="sng" dirty="0">
                <a:solidFill>
                  <a:schemeClr val="hlink"/>
                </a:solidFill>
                <a:latin typeface="Open Sans"/>
                <a:ea typeface="Open Sans"/>
                <a:cs typeface="Open Sans"/>
                <a:sym typeface="Open Sans"/>
                <a:hlinkClick r:id="rId4"/>
              </a:rPr>
              <a:t>prototipo de alta fidelidad</a:t>
            </a:r>
            <a:r>
              <a:rPr lang="es-419" sz="1400" dirty="0">
                <a:solidFill>
                  <a:srgbClr val="5F6368"/>
                </a:solidFill>
                <a:latin typeface="Open Sans"/>
                <a:ea typeface="Open Sans"/>
                <a:cs typeface="Open Sans"/>
                <a:sym typeface="Open Sans"/>
                <a:hlinkClick r:id="rId4"/>
              </a:rPr>
              <a:t> </a:t>
            </a:r>
            <a:r>
              <a:rPr lang="es-419" sz="1400" dirty="0">
                <a:solidFill>
                  <a:srgbClr val="5F6368"/>
                </a:solidFill>
                <a:latin typeface="Open Sans"/>
                <a:ea typeface="Open Sans"/>
                <a:cs typeface="Open Sans"/>
                <a:sym typeface="Open Sans"/>
              </a:rPr>
              <a:t>de </a:t>
            </a:r>
            <a:r>
              <a:rPr lang="es-419" sz="1400" dirty="0" err="1">
                <a:solidFill>
                  <a:srgbClr val="5F6368"/>
                </a:solidFill>
                <a:latin typeface="Open Sans"/>
                <a:ea typeface="Open Sans"/>
                <a:cs typeface="Open Sans"/>
                <a:sym typeface="Open Sans"/>
              </a:rPr>
              <a:t>CineStart</a:t>
            </a:r>
            <a:endParaRPr lang="es-419" sz="1400" u="sng" dirty="0">
              <a:solidFill>
                <a:schemeClr val="accent1"/>
              </a:solidFill>
              <a:latin typeface="Open Sans"/>
              <a:ea typeface="Open Sans"/>
              <a:cs typeface="Open Sans"/>
              <a:sym typeface="Open Sans"/>
            </a:endParaRPr>
          </a:p>
          <a:p>
            <a:pPr marL="0" lvl="0" indent="0" algn="l" rtl="0">
              <a:lnSpc>
                <a:spcPct val="150000"/>
              </a:lnSpc>
              <a:spcBef>
                <a:spcPts val="0"/>
              </a:spcBef>
              <a:spcAft>
                <a:spcPts val="0"/>
              </a:spcAft>
              <a:buNone/>
            </a:pPr>
            <a:endParaRPr lang="es-ES" dirty="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356"/>
        <p:cNvGrpSpPr/>
        <p:nvPr/>
      </p:nvGrpSpPr>
      <p:grpSpPr>
        <a:xfrm>
          <a:off x="0" y="0"/>
          <a:ext cx="0" cy="0"/>
          <a:chOff x="0" y="0"/>
          <a:chExt cx="0" cy="0"/>
        </a:xfrm>
      </p:grpSpPr>
      <p:sp>
        <p:nvSpPr>
          <p:cNvPr id="357" name="Google Shape;357;p60"/>
          <p:cNvSpPr txBox="1"/>
          <p:nvPr/>
        </p:nvSpPr>
        <p:spPr>
          <a:xfrm>
            <a:off x="517675" y="524350"/>
            <a:ext cx="70008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Consideraciones de accesibilidad</a:t>
            </a:r>
            <a:endParaRPr sz="2400">
              <a:solidFill>
                <a:srgbClr val="5F6368"/>
              </a:solidFill>
              <a:latin typeface="Open Sans"/>
              <a:ea typeface="Open Sans"/>
              <a:cs typeface="Open Sans"/>
              <a:sym typeface="Open Sans"/>
            </a:endParaRPr>
          </a:p>
        </p:txBody>
      </p:sp>
      <p:sp>
        <p:nvSpPr>
          <p:cNvPr id="358" name="Google Shape;358;p60"/>
          <p:cNvSpPr/>
          <p:nvPr/>
        </p:nvSpPr>
        <p:spPr>
          <a:xfrm>
            <a:off x="517675" y="1472325"/>
            <a:ext cx="2436300" cy="31743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9" name="Google Shape;359;p60"/>
          <p:cNvSpPr txBox="1"/>
          <p:nvPr/>
        </p:nvSpPr>
        <p:spPr>
          <a:xfrm>
            <a:off x="711325" y="1917800"/>
            <a:ext cx="2049000" cy="1034099"/>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Se agrego un acceso directo para ver los tickets a través del menú de navegación.</a:t>
            </a:r>
            <a:endParaRPr lang="es-419" sz="1200" dirty="0"/>
          </a:p>
        </p:txBody>
      </p:sp>
      <p:sp>
        <p:nvSpPr>
          <p:cNvPr id="360" name="Google Shape;360;p60"/>
          <p:cNvSpPr/>
          <p:nvPr/>
        </p:nvSpPr>
        <p:spPr>
          <a:xfrm>
            <a:off x="3175275" y="1472325"/>
            <a:ext cx="2436300" cy="3174300"/>
          </a:xfrm>
          <a:prstGeom prst="rect">
            <a:avLst/>
          </a:prstGeom>
          <a:solidFill>
            <a:srgbClr val="F8F9FA"/>
          </a:solidFill>
          <a:ln>
            <a:noFill/>
          </a:ln>
          <a:effectLst>
            <a:softEdge rad="0"/>
          </a:effectLst>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1" name="Google Shape;361;p60"/>
          <p:cNvSpPr txBox="1"/>
          <p:nvPr/>
        </p:nvSpPr>
        <p:spPr>
          <a:xfrm>
            <a:off x="3368925" y="1917800"/>
            <a:ext cx="2049000" cy="1458831"/>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Se agrego mas pasos en el proceso de compra para que quede más estético y separar por segmentos los diferentes pasos de compra.</a:t>
            </a:r>
            <a:endParaRPr sz="1200" dirty="0"/>
          </a:p>
        </p:txBody>
      </p:sp>
      <p:sp>
        <p:nvSpPr>
          <p:cNvPr id="362" name="Google Shape;362;p60"/>
          <p:cNvSpPr/>
          <p:nvPr/>
        </p:nvSpPr>
        <p:spPr>
          <a:xfrm>
            <a:off x="5832875" y="1472325"/>
            <a:ext cx="2436300" cy="31743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3" name="Google Shape;363;p60"/>
          <p:cNvSpPr txBox="1"/>
          <p:nvPr/>
        </p:nvSpPr>
        <p:spPr>
          <a:xfrm>
            <a:off x="6026525" y="1917800"/>
            <a:ext cx="2049000" cy="1458831"/>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Se agregaron diferentes medios de pago junto con un acceso directo a preguntas frecuentes desde el menú de navegación.</a:t>
            </a:r>
            <a:endParaRPr sz="1200" dirty="0"/>
          </a:p>
        </p:txBody>
      </p:sp>
      <p:sp>
        <p:nvSpPr>
          <p:cNvPr id="364" name="Google Shape;364;p60"/>
          <p:cNvSpPr/>
          <p:nvPr/>
        </p:nvSpPr>
        <p:spPr>
          <a:xfrm>
            <a:off x="1479175" y="1233971"/>
            <a:ext cx="513300" cy="513300"/>
          </a:xfrm>
          <a:prstGeom prst="ellipse">
            <a:avLst/>
          </a:prstGeom>
          <a:solidFill>
            <a:srgbClr val="34A853"/>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365" name="Google Shape;365;p60"/>
          <p:cNvSpPr/>
          <p:nvPr/>
        </p:nvSpPr>
        <p:spPr>
          <a:xfrm>
            <a:off x="4136775" y="1233971"/>
            <a:ext cx="513300" cy="513300"/>
          </a:xfrm>
          <a:prstGeom prst="ellipse">
            <a:avLst/>
          </a:prstGeom>
          <a:solidFill>
            <a:srgbClr val="34A853"/>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366" name="Google Shape;366;p60"/>
          <p:cNvSpPr/>
          <p:nvPr/>
        </p:nvSpPr>
        <p:spPr>
          <a:xfrm>
            <a:off x="6794375" y="1233971"/>
            <a:ext cx="513300" cy="513300"/>
          </a:xfrm>
          <a:prstGeom prst="ellipse">
            <a:avLst/>
          </a:prstGeom>
          <a:solidFill>
            <a:srgbClr val="34A853"/>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6368"/>
        </a:solidFill>
        <a:effectLst/>
      </p:bgPr>
    </p:bg>
    <p:spTree>
      <p:nvGrpSpPr>
        <p:cNvPr id="1" name="Shape 370"/>
        <p:cNvGrpSpPr/>
        <p:nvPr/>
      </p:nvGrpSpPr>
      <p:grpSpPr>
        <a:xfrm>
          <a:off x="0" y="0"/>
          <a:ext cx="0" cy="0"/>
          <a:chOff x="0" y="0"/>
          <a:chExt cx="0" cy="0"/>
        </a:xfrm>
      </p:grpSpPr>
      <p:sp>
        <p:nvSpPr>
          <p:cNvPr id="371" name="Google Shape;371;p61"/>
          <p:cNvSpPr txBox="1"/>
          <p:nvPr/>
        </p:nvSpPr>
        <p:spPr>
          <a:xfrm>
            <a:off x="3721275" y="2210100"/>
            <a:ext cx="2275500" cy="723300"/>
          </a:xfrm>
          <a:prstGeom prst="rect">
            <a:avLst/>
          </a:prstGeom>
          <a:noFill/>
          <a:ln>
            <a:noFill/>
          </a:ln>
        </p:spPr>
        <p:txBody>
          <a:bodyPr spcFirstLastPara="1" wrap="square" lIns="91425" tIns="91425" rIns="91425" bIns="91425" rtlCol="0"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Conclusiones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Próximos pasos</a:t>
            </a:r>
            <a:endParaRPr>
              <a:solidFill>
                <a:srgbClr val="FFFFFF"/>
              </a:solidFill>
              <a:latin typeface="Open Sans"/>
              <a:ea typeface="Open Sans"/>
              <a:cs typeface="Open Sans"/>
              <a:sym typeface="Open Sans"/>
            </a:endParaRPr>
          </a:p>
        </p:txBody>
      </p:sp>
      <p:sp>
        <p:nvSpPr>
          <p:cNvPr id="372" name="Google Shape;372;p61"/>
          <p:cNvSpPr txBox="1"/>
          <p:nvPr/>
        </p:nvSpPr>
        <p:spPr>
          <a:xfrm>
            <a:off x="-468875" y="2294700"/>
            <a:ext cx="3704400" cy="554100"/>
          </a:xfrm>
          <a:prstGeom prst="rect">
            <a:avLst/>
          </a:prstGeom>
          <a:noFill/>
          <a:ln>
            <a:noFill/>
          </a:ln>
        </p:spPr>
        <p:txBody>
          <a:bodyPr spcFirstLastPara="1" wrap="square" lIns="91425" tIns="91425" rIns="91425" bIns="91425" rtlCol="0" anchor="t" anchorCtr="0">
            <a:spAutoFit/>
          </a:bodyPr>
          <a:lstStyle/>
          <a:p>
            <a:pPr marL="0" lvl="0" indent="0" algn="r" rtl="0">
              <a:lnSpc>
                <a:spcPct val="115000"/>
              </a:lnSpc>
              <a:spcBef>
                <a:spcPts val="0"/>
              </a:spcBef>
              <a:spcAft>
                <a:spcPts val="0"/>
              </a:spcAft>
              <a:buNone/>
            </a:pPr>
            <a:r>
              <a:rPr lang="es" sz="2400">
                <a:solidFill>
                  <a:srgbClr val="FFFFFF"/>
                </a:solidFill>
                <a:latin typeface="Open Sans"/>
                <a:ea typeface="Open Sans"/>
                <a:cs typeface="Open Sans"/>
                <a:sym typeface="Open Sans"/>
              </a:rPr>
              <a:t>Avanzar</a:t>
            </a:r>
            <a:endParaRPr sz="2400">
              <a:solidFill>
                <a:srgbClr val="FFFFFF"/>
              </a:solidFill>
              <a:latin typeface="Open Sans"/>
              <a:ea typeface="Open Sans"/>
              <a:cs typeface="Open Sans"/>
              <a:sym typeface="Open Sans"/>
            </a:endParaRPr>
          </a:p>
        </p:txBody>
      </p:sp>
      <p:cxnSp>
        <p:nvCxnSpPr>
          <p:cNvPr id="373" name="Google Shape;373;p61"/>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377"/>
        <p:cNvGrpSpPr/>
        <p:nvPr/>
      </p:nvGrpSpPr>
      <p:grpSpPr>
        <a:xfrm>
          <a:off x="0" y="0"/>
          <a:ext cx="0" cy="0"/>
          <a:chOff x="0" y="0"/>
          <a:chExt cx="0" cy="0"/>
        </a:xfrm>
      </p:grpSpPr>
      <p:sp>
        <p:nvSpPr>
          <p:cNvPr id="378" name="Google Shape;378;p62"/>
          <p:cNvSpPr txBox="1"/>
          <p:nvPr/>
        </p:nvSpPr>
        <p:spPr>
          <a:xfrm>
            <a:off x="539600" y="0"/>
            <a:ext cx="4931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Conclusiones</a:t>
            </a:r>
            <a:endParaRPr sz="2400" dirty="0">
              <a:solidFill>
                <a:srgbClr val="5F6368"/>
              </a:solidFill>
              <a:latin typeface="Open Sans"/>
              <a:ea typeface="Open Sans"/>
              <a:cs typeface="Open Sans"/>
              <a:sym typeface="Open Sans"/>
            </a:endParaRPr>
          </a:p>
        </p:txBody>
      </p:sp>
      <p:sp>
        <p:nvSpPr>
          <p:cNvPr id="379" name="Google Shape;379;p62"/>
          <p:cNvSpPr txBox="1"/>
          <p:nvPr/>
        </p:nvSpPr>
        <p:spPr>
          <a:xfrm>
            <a:off x="539600" y="1166156"/>
            <a:ext cx="3446100" cy="3000791"/>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5F6368"/>
                </a:solidFill>
                <a:latin typeface="Open Sans SemiBold"/>
                <a:ea typeface="Open Sans SemiBold"/>
                <a:cs typeface="Open Sans SemiBold"/>
                <a:sym typeface="Open Sans SemiBold"/>
              </a:rPr>
              <a:t>Impacto: </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“Es un diseño sobrio y fácil de comprender junto con una linda paleta de colores, la versión refinada mejora bastante a comparación del modelo de baja fidelidad”</a:t>
            </a: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Participante B, Salta, Salta</a:t>
            </a:r>
          </a:p>
          <a:p>
            <a:pPr marL="0" lvl="0" indent="0" algn="l" rtl="0">
              <a:lnSpc>
                <a:spcPct val="150000"/>
              </a:lnSpc>
              <a:spcBef>
                <a:spcPts val="0"/>
              </a:spcBef>
              <a:spcAft>
                <a:spcPts val="0"/>
              </a:spcAft>
              <a:buNone/>
            </a:pPr>
            <a:endParaRPr lang="es-419" sz="12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“El proceso de compra es sencillo e intuitivo, sería una app que si utilizaría”</a:t>
            </a: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Participante C, Salta, Salta</a:t>
            </a:r>
          </a:p>
        </p:txBody>
      </p:sp>
      <p:sp>
        <p:nvSpPr>
          <p:cNvPr id="380" name="Google Shape;380;p62"/>
          <p:cNvSpPr/>
          <p:nvPr/>
        </p:nvSpPr>
        <p:spPr>
          <a:xfrm>
            <a:off x="539600" y="696972"/>
            <a:ext cx="513300" cy="513300"/>
          </a:xfrm>
          <a:prstGeom prst="ellipse">
            <a:avLst/>
          </a:prstGeom>
          <a:solidFill>
            <a:schemeClr val="tx2">
              <a:lumMod val="25000"/>
              <a:lumOff val="75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1" name="Google Shape;381;p62"/>
          <p:cNvSpPr txBox="1"/>
          <p:nvPr/>
        </p:nvSpPr>
        <p:spPr>
          <a:xfrm>
            <a:off x="4502834" y="1210260"/>
            <a:ext cx="3446100" cy="2723792"/>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5F6368"/>
                </a:solidFill>
                <a:latin typeface="Open Sans SemiBold"/>
                <a:ea typeface="Open Sans SemiBold"/>
                <a:cs typeface="Open Sans SemiBold"/>
                <a:sym typeface="Open Sans SemiBold"/>
              </a:rPr>
              <a:t>Qué aprendí:</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A través de este proyecto aprendí la importancia de maquetar en papel, luego pasarlo a un diseño de baja fidelidad y pulirlo con lo que considero es unas de las mejores herramientas del Diseño UX que es la prueba de usabilidad, llevando así el diseño a la versión final reduciendo la cantidad de problemas de accesibilidad y estéticos.</a:t>
            </a:r>
            <a:endParaRPr sz="1200" b="1" dirty="0">
              <a:solidFill>
                <a:srgbClr val="4285F4"/>
              </a:solidFill>
              <a:latin typeface="Open Sans"/>
              <a:ea typeface="Open Sans"/>
              <a:cs typeface="Open Sans"/>
              <a:sym typeface="Open Sans"/>
            </a:endParaRPr>
          </a:p>
        </p:txBody>
      </p:sp>
      <p:sp>
        <p:nvSpPr>
          <p:cNvPr id="382" name="Google Shape;382;p62"/>
          <p:cNvSpPr/>
          <p:nvPr/>
        </p:nvSpPr>
        <p:spPr>
          <a:xfrm>
            <a:off x="5044440" y="696972"/>
            <a:ext cx="513300" cy="513300"/>
          </a:xfrm>
          <a:prstGeom prst="ellipse">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3" name="Google Shape;383;p62"/>
          <p:cNvSpPr/>
          <p:nvPr/>
        </p:nvSpPr>
        <p:spPr>
          <a:xfrm>
            <a:off x="679050" y="823222"/>
            <a:ext cx="234394" cy="260801"/>
          </a:xfrm>
          <a:custGeom>
            <a:avLst/>
            <a:gdLst/>
            <a:ahLst/>
            <a:cxnLst/>
            <a:rect l="l" t="t" r="r" b="b"/>
            <a:pathLst>
              <a:path w="941" h="1045" extrusionOk="0">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nvGrpSpPr>
          <p:cNvPr id="384" name="Google Shape;384;p62"/>
          <p:cNvGrpSpPr/>
          <p:nvPr/>
        </p:nvGrpSpPr>
        <p:grpSpPr>
          <a:xfrm>
            <a:off x="5154318" y="839935"/>
            <a:ext cx="293543" cy="227362"/>
            <a:chOff x="420350" y="238125"/>
            <a:chExt cx="6779275" cy="5238750"/>
          </a:xfrm>
        </p:grpSpPr>
        <p:sp>
          <p:nvSpPr>
            <p:cNvPr id="385" name="Google Shape;385;p62"/>
            <p:cNvSpPr/>
            <p:nvPr/>
          </p:nvSpPr>
          <p:spPr>
            <a:xfrm>
              <a:off x="420350" y="238125"/>
              <a:ext cx="6779275" cy="5238750"/>
            </a:xfrm>
            <a:custGeom>
              <a:avLst/>
              <a:gdLst/>
              <a:ahLst/>
              <a:cxnLst/>
              <a:rect l="l" t="t" r="r" b="b"/>
              <a:pathLst>
                <a:path w="271171" h="209550" extrusionOk="0">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6" name="Google Shape;386;p62"/>
            <p:cNvSpPr/>
            <p:nvPr/>
          </p:nvSpPr>
          <p:spPr>
            <a:xfrm>
              <a:off x="4118525" y="1625500"/>
              <a:ext cx="2157675" cy="765850"/>
            </a:xfrm>
            <a:custGeom>
              <a:avLst/>
              <a:gdLst/>
              <a:ahLst/>
              <a:cxnLst/>
              <a:rect l="l" t="t" r="r" b="b"/>
              <a:pathLst>
                <a:path w="86307" h="30634" extrusionOk="0">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7" name="Google Shape;387;p62"/>
            <p:cNvSpPr/>
            <p:nvPr/>
          </p:nvSpPr>
          <p:spPr>
            <a:xfrm>
              <a:off x="4118525" y="2444600"/>
              <a:ext cx="2157675" cy="768075"/>
            </a:xfrm>
            <a:custGeom>
              <a:avLst/>
              <a:gdLst/>
              <a:ahLst/>
              <a:cxnLst/>
              <a:rect l="l" t="t" r="r" b="b"/>
              <a:pathLst>
                <a:path w="86307" h="30723" extrusionOk="0">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8" name="Google Shape;388;p62"/>
            <p:cNvSpPr/>
            <p:nvPr/>
          </p:nvSpPr>
          <p:spPr>
            <a:xfrm>
              <a:off x="4118525" y="3268150"/>
              <a:ext cx="2157675" cy="765850"/>
            </a:xfrm>
            <a:custGeom>
              <a:avLst/>
              <a:gdLst/>
              <a:ahLst/>
              <a:cxnLst/>
              <a:rect l="l" t="t" r="r" b="b"/>
              <a:pathLst>
                <a:path w="86307" h="30634" extrusionOk="0">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392"/>
        <p:cNvGrpSpPr/>
        <p:nvPr/>
      </p:nvGrpSpPr>
      <p:grpSpPr>
        <a:xfrm>
          <a:off x="0" y="0"/>
          <a:ext cx="0" cy="0"/>
          <a:chOff x="0" y="0"/>
          <a:chExt cx="0" cy="0"/>
        </a:xfrm>
      </p:grpSpPr>
      <p:sp>
        <p:nvSpPr>
          <p:cNvPr id="393" name="Google Shape;393;p63"/>
          <p:cNvSpPr txBox="1"/>
          <p:nvPr/>
        </p:nvSpPr>
        <p:spPr>
          <a:xfrm>
            <a:off x="2992394" y="219825"/>
            <a:ext cx="4931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Próximos pasos</a:t>
            </a:r>
            <a:endParaRPr sz="2400" dirty="0">
              <a:solidFill>
                <a:srgbClr val="5F6368"/>
              </a:solidFill>
              <a:latin typeface="Open Sans"/>
              <a:ea typeface="Open Sans"/>
              <a:cs typeface="Open Sans"/>
              <a:sym typeface="Open Sans"/>
            </a:endParaRPr>
          </a:p>
        </p:txBody>
      </p:sp>
      <p:sp>
        <p:nvSpPr>
          <p:cNvPr id="394" name="Google Shape;394;p63"/>
          <p:cNvSpPr/>
          <p:nvPr/>
        </p:nvSpPr>
        <p:spPr>
          <a:xfrm>
            <a:off x="1418007" y="1472325"/>
            <a:ext cx="2436300" cy="31743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5" name="Google Shape;395;p63"/>
          <p:cNvSpPr txBox="1"/>
          <p:nvPr/>
        </p:nvSpPr>
        <p:spPr>
          <a:xfrm>
            <a:off x="1611657" y="1917800"/>
            <a:ext cx="2049000" cy="1671196"/>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1200" dirty="0">
                <a:solidFill>
                  <a:srgbClr val="5F6368"/>
                </a:solidFill>
                <a:latin typeface="Open Sans"/>
                <a:ea typeface="Open Sans"/>
                <a:cs typeface="Open Sans"/>
                <a:sym typeface="Open Sans"/>
              </a:rPr>
              <a:t>Realizaría un último estudio de usabilidad con el prototipo terminado par a poder recibir </a:t>
            </a:r>
            <a:r>
              <a:rPr lang="es-419" sz="1200" dirty="0" err="1">
                <a:solidFill>
                  <a:srgbClr val="5F6368"/>
                </a:solidFill>
                <a:latin typeface="Open Sans"/>
                <a:ea typeface="Open Sans"/>
                <a:cs typeface="Open Sans"/>
                <a:sym typeface="Open Sans"/>
              </a:rPr>
              <a:t>feedback</a:t>
            </a:r>
            <a:r>
              <a:rPr lang="es-419" sz="1200" dirty="0">
                <a:solidFill>
                  <a:srgbClr val="5F6368"/>
                </a:solidFill>
                <a:latin typeface="Open Sans"/>
                <a:ea typeface="Open Sans"/>
                <a:cs typeface="Open Sans"/>
                <a:sym typeface="Open Sans"/>
              </a:rPr>
              <a:t> y ajustar los inconvenientes que se vaya planteado</a:t>
            </a:r>
            <a:endParaRPr lang="es-419" sz="1200" dirty="0"/>
          </a:p>
        </p:txBody>
      </p:sp>
      <p:sp>
        <p:nvSpPr>
          <p:cNvPr id="398" name="Google Shape;398;p63"/>
          <p:cNvSpPr/>
          <p:nvPr/>
        </p:nvSpPr>
        <p:spPr>
          <a:xfrm>
            <a:off x="4496444" y="1472325"/>
            <a:ext cx="2436300" cy="31743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9" name="Google Shape;399;p63"/>
          <p:cNvSpPr txBox="1"/>
          <p:nvPr/>
        </p:nvSpPr>
        <p:spPr>
          <a:xfrm>
            <a:off x="4690094" y="1917800"/>
            <a:ext cx="2049000" cy="1458831"/>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Crear pestañas faltantes para poder lograr que en el prototipo se pueda acceder a cada icono o interacción que s presente.</a:t>
            </a:r>
            <a:endParaRPr sz="1200" dirty="0"/>
          </a:p>
        </p:txBody>
      </p:sp>
      <p:sp>
        <p:nvSpPr>
          <p:cNvPr id="400" name="Google Shape;400;p63"/>
          <p:cNvSpPr/>
          <p:nvPr/>
        </p:nvSpPr>
        <p:spPr>
          <a:xfrm>
            <a:off x="2379507" y="1187633"/>
            <a:ext cx="513300" cy="513300"/>
          </a:xfrm>
          <a:prstGeom prst="ellipse">
            <a:avLst/>
          </a:prstGeom>
          <a:solidFill>
            <a:schemeClr val="accent2">
              <a:lumMod val="40000"/>
              <a:lumOff val="60000"/>
            </a:schemeClr>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02" name="Google Shape;402;p63"/>
          <p:cNvSpPr/>
          <p:nvPr/>
        </p:nvSpPr>
        <p:spPr>
          <a:xfrm>
            <a:off x="5457944" y="1187633"/>
            <a:ext cx="513300" cy="513300"/>
          </a:xfrm>
          <a:prstGeom prst="ellipse">
            <a:avLst/>
          </a:prstGeom>
          <a:solidFill>
            <a:schemeClr val="accent2">
              <a:lumMod val="40000"/>
              <a:lumOff val="60000"/>
            </a:schemeClr>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dirty="0">
                <a:solidFill>
                  <a:srgbClr val="FFFFFF"/>
                </a:solidFill>
                <a:latin typeface="Google Sans Medium"/>
                <a:ea typeface="Google Sans Medium"/>
                <a:cs typeface="Google Sans Medium"/>
                <a:sym typeface="Google Sans Medium"/>
              </a:rPr>
              <a:t>2</a:t>
            </a:r>
            <a:endParaRPr sz="2200" dirty="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406"/>
        <p:cNvGrpSpPr/>
        <p:nvPr/>
      </p:nvGrpSpPr>
      <p:grpSpPr>
        <a:xfrm>
          <a:off x="0" y="0"/>
          <a:ext cx="0" cy="0"/>
          <a:chOff x="0" y="0"/>
          <a:chExt cx="0" cy="0"/>
        </a:xfrm>
      </p:grpSpPr>
      <p:sp>
        <p:nvSpPr>
          <p:cNvPr id="407" name="Google Shape;407;p64"/>
          <p:cNvSpPr txBox="1"/>
          <p:nvPr/>
        </p:nvSpPr>
        <p:spPr>
          <a:xfrm>
            <a:off x="517675" y="524338"/>
            <a:ext cx="4931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¡Pongámonos en contacto!</a:t>
            </a:r>
            <a:endParaRPr sz="2400">
              <a:solidFill>
                <a:srgbClr val="5F6368"/>
              </a:solidFill>
              <a:latin typeface="Open Sans"/>
              <a:ea typeface="Open Sans"/>
              <a:cs typeface="Open Sans"/>
              <a:sym typeface="Open Sans"/>
            </a:endParaRPr>
          </a:p>
        </p:txBody>
      </p:sp>
      <p:sp>
        <p:nvSpPr>
          <p:cNvPr id="408" name="Google Shape;408;p64"/>
          <p:cNvSpPr txBox="1"/>
          <p:nvPr/>
        </p:nvSpPr>
        <p:spPr>
          <a:xfrm>
            <a:off x="3064600" y="-1016100"/>
            <a:ext cx="6509400" cy="723300"/>
          </a:xfrm>
          <a:prstGeom prst="rect">
            <a:avLst/>
          </a:prstGeom>
          <a:noFill/>
          <a:ln>
            <a:noFill/>
          </a:ln>
        </p:spPr>
        <p:txBody>
          <a:bodyPr spcFirstLastPara="1" wrap="square" lIns="91425" tIns="91425" rIns="91425" bIns="91425" rtlCol="0" anchor="t" anchorCtr="0">
            <a:spAutoFit/>
          </a:bodyPr>
          <a:lstStyle/>
          <a:p>
            <a:pPr marL="0" lvl="0" indent="0" algn="l" rtl="0">
              <a:lnSpc>
                <a:spcPct val="150000"/>
              </a:lnSpc>
              <a:spcBef>
                <a:spcPts val="0"/>
              </a:spcBef>
              <a:spcAft>
                <a:spcPts val="0"/>
              </a:spcAft>
              <a:buNone/>
            </a:pPr>
            <a:r>
              <a:rPr lang="es" dirty="0">
                <a:solidFill>
                  <a:srgbClr val="5F6368"/>
                </a:solidFill>
                <a:latin typeface="Open Sans"/>
                <a:ea typeface="Open Sans"/>
                <a:cs typeface="Open Sans"/>
                <a:sym typeface="Open Sans"/>
              </a:rPr>
              <a:t>Escribe algunas oraciones que resuman los próximos pasos que darías en este proyecto y por qué. Siéntete libre de organizar los próximos pasos en una lista de viñetas. </a:t>
            </a:r>
            <a:endParaRPr dirty="0">
              <a:solidFill>
                <a:srgbClr val="5F6368"/>
              </a:solidFill>
              <a:latin typeface="Open Sans"/>
              <a:ea typeface="Open Sans"/>
              <a:cs typeface="Open Sans"/>
              <a:sym typeface="Open Sans"/>
            </a:endParaRPr>
          </a:p>
        </p:txBody>
      </p:sp>
      <p:sp>
        <p:nvSpPr>
          <p:cNvPr id="409" name="Google Shape;409;p64"/>
          <p:cNvSpPr/>
          <p:nvPr/>
        </p:nvSpPr>
        <p:spPr>
          <a:xfrm>
            <a:off x="517675" y="1832019"/>
            <a:ext cx="7938900" cy="25104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0" name="Google Shape;410;p64"/>
          <p:cNvSpPr txBox="1"/>
          <p:nvPr/>
        </p:nvSpPr>
        <p:spPr>
          <a:xfrm>
            <a:off x="1003950" y="2213380"/>
            <a:ext cx="7136100" cy="1246465"/>
          </a:xfrm>
          <a:prstGeom prst="rect">
            <a:avLst/>
          </a:prstGeom>
          <a:noFill/>
          <a:ln>
            <a:noFill/>
          </a:ln>
        </p:spPr>
        <p:txBody>
          <a:bodyPr spcFirstLastPara="1" wrap="square" lIns="0" tIns="91425" rIns="91425" bIns="91425" rtlCol="0"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1200" dirty="0">
                <a:solidFill>
                  <a:srgbClr val="5F6368"/>
                </a:solidFill>
                <a:latin typeface="Open Sans"/>
                <a:ea typeface="Open Sans"/>
                <a:cs typeface="Open Sans"/>
                <a:sym typeface="Open Sans"/>
              </a:rPr>
              <a:t>Quero agradecerles de antemano por a ver visto mi presentación, si desean ponerse en contacto conmigo les dejo mis contactos:</a:t>
            </a:r>
          </a:p>
          <a:p>
            <a:pPr marL="0" lvl="0" indent="0" rtl="0">
              <a:lnSpc>
                <a:spcPct val="115000"/>
              </a:lnSpc>
              <a:spcBef>
                <a:spcPts val="0"/>
              </a:spcBef>
              <a:spcAft>
                <a:spcPts val="0"/>
              </a:spcAft>
              <a:buClr>
                <a:schemeClr val="dk1"/>
              </a:buClr>
              <a:buSzPts val="1100"/>
              <a:buFont typeface="Arial"/>
              <a:buNone/>
            </a:pPr>
            <a:r>
              <a:rPr lang="es-ES" sz="1200" u="sng" dirty="0">
                <a:solidFill>
                  <a:srgbClr val="5F6368"/>
                </a:solidFill>
                <a:latin typeface="Open Sans"/>
                <a:ea typeface="Open Sans"/>
                <a:cs typeface="Open Sans"/>
                <a:sym typeface="Open Sans"/>
              </a:rPr>
              <a:t>Email:</a:t>
            </a:r>
            <a:r>
              <a:rPr lang="es-ES" sz="1200" dirty="0">
                <a:solidFill>
                  <a:srgbClr val="5F6368"/>
                </a:solidFill>
                <a:latin typeface="Open Sans"/>
                <a:ea typeface="Open Sans"/>
                <a:cs typeface="Open Sans"/>
                <a:sym typeface="Open Sans"/>
              </a:rPr>
              <a:t> </a:t>
            </a:r>
            <a:r>
              <a:rPr lang="es-ES" sz="1200" dirty="0">
                <a:solidFill>
                  <a:srgbClr val="5F6368"/>
                </a:solidFill>
                <a:latin typeface="Open Sans"/>
                <a:ea typeface="Open Sans"/>
                <a:cs typeface="Open Sans"/>
                <a:sym typeface="Open Sans"/>
                <a:hlinkClick r:id="rId3"/>
              </a:rPr>
              <a:t>jahazielmuller@gmail.com</a:t>
            </a:r>
            <a:endParaRPr lang="es-ES" sz="1200" dirty="0">
              <a:solidFill>
                <a:srgbClr val="5F6368"/>
              </a:solidFill>
              <a:latin typeface="Open Sans"/>
              <a:ea typeface="Open Sans"/>
              <a:cs typeface="Open Sans"/>
              <a:sym typeface="Open Sans"/>
            </a:endParaRPr>
          </a:p>
          <a:p>
            <a:pPr marL="0" lvl="0" indent="0" rtl="0">
              <a:lnSpc>
                <a:spcPct val="115000"/>
              </a:lnSpc>
              <a:spcBef>
                <a:spcPts val="0"/>
              </a:spcBef>
              <a:spcAft>
                <a:spcPts val="0"/>
              </a:spcAft>
              <a:buClr>
                <a:schemeClr val="dk1"/>
              </a:buClr>
              <a:buSzPts val="1100"/>
              <a:buFont typeface="Arial"/>
              <a:buNone/>
            </a:pPr>
            <a:endParaRPr lang="es-ES" sz="1200" dirty="0">
              <a:solidFill>
                <a:srgbClr val="5F6368"/>
              </a:solidFill>
              <a:latin typeface="Open Sans"/>
              <a:ea typeface="Open Sans"/>
              <a:cs typeface="Open Sans"/>
              <a:sym typeface="Open Sans"/>
            </a:endParaRPr>
          </a:p>
          <a:p>
            <a:pPr marL="0" lvl="0" indent="0" rtl="0">
              <a:lnSpc>
                <a:spcPct val="115000"/>
              </a:lnSpc>
              <a:spcBef>
                <a:spcPts val="0"/>
              </a:spcBef>
              <a:spcAft>
                <a:spcPts val="0"/>
              </a:spcAft>
              <a:buClr>
                <a:schemeClr val="dk1"/>
              </a:buClr>
              <a:buSzPts val="1100"/>
              <a:buFont typeface="Arial"/>
              <a:buNone/>
            </a:pPr>
            <a:r>
              <a:rPr lang="es-ES" sz="1200" u="sng" dirty="0">
                <a:solidFill>
                  <a:srgbClr val="5F6368"/>
                </a:solidFill>
                <a:latin typeface="Open Sans"/>
                <a:ea typeface="Open Sans"/>
                <a:cs typeface="Open Sans"/>
                <a:sym typeface="Open Sans"/>
              </a:rPr>
              <a:t>LinkedIn:</a:t>
            </a:r>
            <a:r>
              <a:rPr lang="es-ES" sz="1200" dirty="0">
                <a:solidFill>
                  <a:srgbClr val="5F6368"/>
                </a:solidFill>
                <a:latin typeface="Open Sans"/>
                <a:ea typeface="Open Sans"/>
                <a:cs typeface="Open Sans"/>
                <a:sym typeface="Open Sans"/>
              </a:rPr>
              <a:t> https://www.linkedin.com/in/jahaziel-m%C3%BCller-69a03b232/</a:t>
            </a:r>
          </a:p>
        </p:txBody>
      </p:sp>
      <p:sp>
        <p:nvSpPr>
          <p:cNvPr id="411" name="Google Shape;411;p64"/>
          <p:cNvSpPr/>
          <p:nvPr/>
        </p:nvSpPr>
        <p:spPr>
          <a:xfrm>
            <a:off x="4230475" y="1602212"/>
            <a:ext cx="513300" cy="513300"/>
          </a:xfrm>
          <a:prstGeom prst="ellipse">
            <a:avLst/>
          </a:prstGeom>
          <a:solidFill>
            <a:schemeClr val="accent2">
              <a:lumMod val="40000"/>
              <a:lumOff val="60000"/>
            </a:schemeClr>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2" name="Google Shape;412;p64"/>
          <p:cNvSpPr/>
          <p:nvPr/>
        </p:nvSpPr>
        <p:spPr>
          <a:xfrm>
            <a:off x="4361825" y="1734124"/>
            <a:ext cx="250599" cy="249449"/>
          </a:xfrm>
          <a:custGeom>
            <a:avLst/>
            <a:gdLst/>
            <a:ahLst/>
            <a:cxnLst/>
            <a:rect l="l" t="t" r="r" b="b"/>
            <a:pathLst>
              <a:path w="964" h="962" extrusionOk="0">
                <a:moveTo>
                  <a:pt x="774" y="400"/>
                </a:moveTo>
                <a:lnTo>
                  <a:pt x="562" y="189"/>
                </a:lnTo>
                <a:lnTo>
                  <a:pt x="0" y="749"/>
                </a:lnTo>
                <a:lnTo>
                  <a:pt x="0" y="961"/>
                </a:lnTo>
                <a:lnTo>
                  <a:pt x="212" y="961"/>
                </a:lnTo>
                <a:lnTo>
                  <a:pt x="774" y="400"/>
                </a:lnTo>
                <a:close/>
                <a:moveTo>
                  <a:pt x="940" y="234"/>
                </a:moveTo>
                <a:cubicBezTo>
                  <a:pt x="963" y="211"/>
                  <a:pt x="963" y="177"/>
                  <a:pt x="940" y="155"/>
                </a:cubicBezTo>
                <a:lnTo>
                  <a:pt x="807" y="22"/>
                </a:lnTo>
                <a:cubicBezTo>
                  <a:pt x="785" y="0"/>
                  <a:pt x="751" y="0"/>
                  <a:pt x="728" y="22"/>
                </a:cubicBezTo>
                <a:lnTo>
                  <a:pt x="618" y="132"/>
                </a:lnTo>
                <a:lnTo>
                  <a:pt x="830" y="344"/>
                </a:lnTo>
                <a:lnTo>
                  <a:pt x="940" y="234"/>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416"/>
        <p:cNvGrpSpPr/>
        <p:nvPr/>
      </p:nvGrpSpPr>
      <p:grpSpPr>
        <a:xfrm>
          <a:off x="0" y="0"/>
          <a:ext cx="0" cy="0"/>
          <a:chOff x="0" y="0"/>
          <a:chExt cx="0" cy="0"/>
        </a:xfrm>
      </p:grpSpPr>
      <p:sp>
        <p:nvSpPr>
          <p:cNvPr id="417" name="Google Shape;417;p65"/>
          <p:cNvSpPr txBox="1"/>
          <p:nvPr/>
        </p:nvSpPr>
        <p:spPr>
          <a:xfrm>
            <a:off x="2106450" y="2202300"/>
            <a:ext cx="4931100" cy="7389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3600">
                <a:solidFill>
                  <a:srgbClr val="FFFFFF"/>
                </a:solidFill>
                <a:latin typeface="Open Sans"/>
                <a:ea typeface="Open Sans"/>
                <a:cs typeface="Open Sans"/>
                <a:sym typeface="Open Sans"/>
              </a:rPr>
              <a:t>¡Gracias!</a:t>
            </a:r>
            <a:endParaRPr sz="360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163"/>
        <p:cNvGrpSpPr/>
        <p:nvPr/>
      </p:nvGrpSpPr>
      <p:grpSpPr>
        <a:xfrm>
          <a:off x="0" y="0"/>
          <a:ext cx="0" cy="0"/>
          <a:chOff x="0" y="0"/>
          <a:chExt cx="0" cy="0"/>
        </a:xfrm>
      </p:grpSpPr>
      <p:sp>
        <p:nvSpPr>
          <p:cNvPr id="164" name="Google Shape;164;p42"/>
          <p:cNvSpPr txBox="1"/>
          <p:nvPr/>
        </p:nvSpPr>
        <p:spPr>
          <a:xfrm>
            <a:off x="517675" y="2237975"/>
            <a:ext cx="3446100" cy="1615797"/>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Clr>
                <a:schemeClr val="dk1"/>
              </a:buClr>
              <a:buSzPts val="1100"/>
              <a:buFont typeface="Arial"/>
              <a:buNone/>
            </a:pPr>
            <a:r>
              <a:rPr lang="es" dirty="0">
                <a:solidFill>
                  <a:srgbClr val="4285F4"/>
                </a:solidFill>
                <a:latin typeface="Open Sans SemiBold"/>
                <a:ea typeface="Open Sans SemiBold"/>
                <a:cs typeface="Open Sans SemiBold"/>
                <a:sym typeface="Open Sans SemiBold"/>
              </a:rPr>
              <a:t>El problema: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Los clientes no tienen forma de saber que películas están en cartelera y no disponen de tiempo para ir al cine para informarse y comprar.</a:t>
            </a:r>
            <a:endParaRPr sz="1200" b="1" dirty="0">
              <a:solidFill>
                <a:srgbClr val="4285F4"/>
              </a:solidFill>
              <a:latin typeface="Open Sans"/>
              <a:ea typeface="Open Sans"/>
              <a:cs typeface="Open Sans"/>
              <a:sym typeface="Open Sans"/>
            </a:endParaRPr>
          </a:p>
        </p:txBody>
      </p:sp>
      <p:sp>
        <p:nvSpPr>
          <p:cNvPr id="165" name="Google Shape;165;p42"/>
          <p:cNvSpPr txBox="1"/>
          <p:nvPr/>
        </p:nvSpPr>
        <p:spPr>
          <a:xfrm>
            <a:off x="517675" y="524350"/>
            <a:ext cx="6155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Resumen del proyecto</a:t>
            </a:r>
            <a:endParaRPr sz="2400">
              <a:solidFill>
                <a:srgbClr val="5F6368"/>
              </a:solidFill>
              <a:latin typeface="Open Sans"/>
              <a:ea typeface="Open Sans"/>
              <a:cs typeface="Open Sans"/>
              <a:sym typeface="Open Sans"/>
            </a:endParaRPr>
          </a:p>
        </p:txBody>
      </p:sp>
      <p:sp>
        <p:nvSpPr>
          <p:cNvPr id="166" name="Google Shape;166;p42"/>
          <p:cNvSpPr/>
          <p:nvPr/>
        </p:nvSpPr>
        <p:spPr>
          <a:xfrm>
            <a:off x="517675" y="1534000"/>
            <a:ext cx="513300" cy="513300"/>
          </a:xfrm>
          <a:prstGeom prst="ellipse">
            <a:avLst/>
          </a:prstGeom>
          <a:solidFill>
            <a:srgbClr val="4285F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67" name="Google Shape;167;p42"/>
          <p:cNvSpPr txBox="1"/>
          <p:nvPr/>
        </p:nvSpPr>
        <p:spPr>
          <a:xfrm>
            <a:off x="4572000" y="2237975"/>
            <a:ext cx="3446100" cy="1892796"/>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4285F4"/>
                </a:solidFill>
                <a:latin typeface="Open Sans SemiBold"/>
                <a:ea typeface="Open Sans SemiBold"/>
                <a:cs typeface="Open Sans SemiBold"/>
                <a:sym typeface="Open Sans SemiBold"/>
              </a:rPr>
              <a:t>El objetivo: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Crear una aplicación y un sitio web para que los clientes en cualquier momento puedan saber que películas están en cartelera y comprar las entradas desde cualquier sitio donde se encuentren.</a:t>
            </a:r>
            <a:endParaRPr lang="es-419" sz="1200" b="1" dirty="0">
              <a:solidFill>
                <a:srgbClr val="4285F4"/>
              </a:solidFill>
              <a:latin typeface="Open Sans"/>
              <a:ea typeface="Open Sans"/>
              <a:cs typeface="Open Sans"/>
              <a:sym typeface="Open Sans"/>
            </a:endParaRPr>
          </a:p>
        </p:txBody>
      </p:sp>
      <p:sp>
        <p:nvSpPr>
          <p:cNvPr id="168" name="Google Shape;168;p42"/>
          <p:cNvSpPr/>
          <p:nvPr/>
        </p:nvSpPr>
        <p:spPr>
          <a:xfrm>
            <a:off x="4572000" y="1534000"/>
            <a:ext cx="513300" cy="513300"/>
          </a:xfrm>
          <a:prstGeom prst="ellipse">
            <a:avLst/>
          </a:prstGeom>
          <a:solidFill>
            <a:srgbClr val="4285F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69" name="Google Shape;169;p42"/>
          <p:cNvSpPr/>
          <p:nvPr/>
        </p:nvSpPr>
        <p:spPr>
          <a:xfrm>
            <a:off x="4684213" y="1653525"/>
            <a:ext cx="288875" cy="274249"/>
          </a:xfrm>
          <a:custGeom>
            <a:avLst/>
            <a:gdLst/>
            <a:ahLst/>
            <a:cxnLst/>
            <a:rect l="l" t="t" r="r" b="b"/>
            <a:pathLst>
              <a:path w="1045" h="993" extrusionOk="0">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0" name="Google Shape;170;p42"/>
          <p:cNvSpPr/>
          <p:nvPr/>
        </p:nvSpPr>
        <p:spPr>
          <a:xfrm>
            <a:off x="640475" y="1656801"/>
            <a:ext cx="267700" cy="267700"/>
          </a:xfrm>
          <a:custGeom>
            <a:avLst/>
            <a:gdLst/>
            <a:ahLst/>
            <a:cxnLst/>
            <a:rect l="l" t="t" r="r" b="b"/>
            <a:pathLst>
              <a:path w="209550" h="209550" extrusionOk="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174"/>
        <p:cNvGrpSpPr/>
        <p:nvPr/>
      </p:nvGrpSpPr>
      <p:grpSpPr>
        <a:xfrm>
          <a:off x="0" y="0"/>
          <a:ext cx="0" cy="0"/>
          <a:chOff x="0" y="0"/>
          <a:chExt cx="0" cy="0"/>
        </a:xfrm>
      </p:grpSpPr>
      <p:sp>
        <p:nvSpPr>
          <p:cNvPr id="175" name="Google Shape;175;p43"/>
          <p:cNvSpPr txBox="1"/>
          <p:nvPr/>
        </p:nvSpPr>
        <p:spPr>
          <a:xfrm>
            <a:off x="517675" y="2237975"/>
            <a:ext cx="3446100" cy="1061799"/>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4285F4"/>
                </a:solidFill>
                <a:latin typeface="Open Sans SemiBold"/>
                <a:ea typeface="Open Sans SemiBold"/>
                <a:cs typeface="Open Sans SemiBold"/>
                <a:sym typeface="Open Sans SemiBold"/>
              </a:rPr>
              <a:t>Mi rol: </a:t>
            </a: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Product Designer, UX Writer, UX Researcher</a:t>
            </a: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Interaction Designer, UI/Visual Designer</a:t>
            </a:r>
            <a:endParaRPr lang="es-419" sz="1200" b="1" dirty="0">
              <a:solidFill>
                <a:srgbClr val="4285F4"/>
              </a:solidFill>
              <a:latin typeface="Open Sans"/>
              <a:ea typeface="Open Sans"/>
              <a:cs typeface="Open Sans"/>
              <a:sym typeface="Open Sans"/>
            </a:endParaRPr>
          </a:p>
        </p:txBody>
      </p:sp>
      <p:sp>
        <p:nvSpPr>
          <p:cNvPr id="176" name="Google Shape;176;p43"/>
          <p:cNvSpPr txBox="1"/>
          <p:nvPr/>
        </p:nvSpPr>
        <p:spPr>
          <a:xfrm>
            <a:off x="517675" y="524350"/>
            <a:ext cx="6155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Resumen del proyecto</a:t>
            </a:r>
            <a:endParaRPr sz="2400">
              <a:solidFill>
                <a:srgbClr val="5F6368"/>
              </a:solidFill>
              <a:latin typeface="Open Sans"/>
              <a:ea typeface="Open Sans"/>
              <a:cs typeface="Open Sans"/>
              <a:sym typeface="Open Sans"/>
            </a:endParaRPr>
          </a:p>
        </p:txBody>
      </p:sp>
      <p:sp>
        <p:nvSpPr>
          <p:cNvPr id="177" name="Google Shape;177;p43"/>
          <p:cNvSpPr/>
          <p:nvPr/>
        </p:nvSpPr>
        <p:spPr>
          <a:xfrm>
            <a:off x="517675" y="1534000"/>
            <a:ext cx="513300" cy="513300"/>
          </a:xfrm>
          <a:prstGeom prst="ellipse">
            <a:avLst/>
          </a:prstGeom>
          <a:solidFill>
            <a:srgbClr val="4285F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78" name="Google Shape;178;p43"/>
          <p:cNvSpPr txBox="1"/>
          <p:nvPr/>
        </p:nvSpPr>
        <p:spPr>
          <a:xfrm>
            <a:off x="4572000" y="2237975"/>
            <a:ext cx="3446100" cy="1338798"/>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4285F4"/>
                </a:solidFill>
                <a:latin typeface="Open Sans SemiBold"/>
                <a:ea typeface="Open Sans SemiBold"/>
                <a:cs typeface="Open Sans SemiBold"/>
                <a:sym typeface="Open Sans SemiBold"/>
              </a:rPr>
              <a:t>Responsabilidades</a:t>
            </a:r>
            <a:r>
              <a:rPr lang="es" dirty="0">
                <a:solidFill>
                  <a:srgbClr val="1967D2"/>
                </a:solidFill>
                <a:latin typeface="Open Sans SemiBold"/>
                <a:ea typeface="Open Sans SemiBold"/>
                <a:cs typeface="Open Sans SemiBold"/>
                <a:sym typeface="Open Sans SemiBold"/>
              </a:rPr>
              <a:t>: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 sz="1200" dirty="0">
                <a:solidFill>
                  <a:srgbClr val="5F6368"/>
                </a:solidFill>
                <a:latin typeface="Open Sans"/>
                <a:ea typeface="Open Sans"/>
                <a:cs typeface="Open Sans"/>
                <a:sym typeface="Open Sans"/>
              </a:rPr>
              <a:t>investigación de usuarios, creación de esquemas, </a:t>
            </a:r>
            <a:r>
              <a:rPr lang="es" sz="1200">
                <a:solidFill>
                  <a:srgbClr val="5F6368"/>
                </a:solidFill>
                <a:latin typeface="Open Sans"/>
                <a:ea typeface="Open Sans"/>
                <a:cs typeface="Open Sans"/>
                <a:sym typeface="Open Sans"/>
              </a:rPr>
              <a:t>creación de </a:t>
            </a:r>
            <a:r>
              <a:rPr lang="es-419" sz="1200">
                <a:solidFill>
                  <a:srgbClr val="5F6368"/>
                </a:solidFill>
                <a:latin typeface="Open Sans"/>
                <a:ea typeface="Open Sans"/>
                <a:cs typeface="Open Sans"/>
                <a:sym typeface="Open Sans"/>
              </a:rPr>
              <a:t>Arquitectura de la información</a:t>
            </a:r>
            <a:r>
              <a:rPr lang="es" sz="1200" dirty="0">
                <a:solidFill>
                  <a:srgbClr val="5F6368"/>
                </a:solidFill>
                <a:latin typeface="Open Sans"/>
                <a:ea typeface="Open Sans"/>
                <a:cs typeface="Open Sans"/>
                <a:sym typeface="Open Sans"/>
              </a:rPr>
              <a:t> creación de prototipos.</a:t>
            </a:r>
            <a:endParaRPr sz="1200" b="1" dirty="0">
              <a:solidFill>
                <a:srgbClr val="4285F4"/>
              </a:solidFill>
              <a:latin typeface="Open Sans"/>
              <a:ea typeface="Open Sans"/>
              <a:cs typeface="Open Sans"/>
              <a:sym typeface="Open Sans"/>
            </a:endParaRPr>
          </a:p>
        </p:txBody>
      </p:sp>
      <p:sp>
        <p:nvSpPr>
          <p:cNvPr id="179" name="Google Shape;179;p43"/>
          <p:cNvSpPr/>
          <p:nvPr/>
        </p:nvSpPr>
        <p:spPr>
          <a:xfrm>
            <a:off x="4572000" y="1534000"/>
            <a:ext cx="513300" cy="513300"/>
          </a:xfrm>
          <a:prstGeom prst="ellipse">
            <a:avLst/>
          </a:prstGeom>
          <a:solidFill>
            <a:srgbClr val="4285F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0" name="Google Shape;180;p43"/>
          <p:cNvSpPr/>
          <p:nvPr/>
        </p:nvSpPr>
        <p:spPr>
          <a:xfrm>
            <a:off x="645441" y="1662440"/>
            <a:ext cx="257757" cy="256421"/>
          </a:xfrm>
          <a:custGeom>
            <a:avLst/>
            <a:gdLst/>
            <a:ahLst/>
            <a:cxnLst/>
            <a:rect l="l" t="t" r="r" b="b"/>
            <a:pathLst>
              <a:path w="851" h="847" extrusionOk="0">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81" name="Google Shape;181;p43"/>
          <p:cNvSpPr/>
          <p:nvPr/>
        </p:nvSpPr>
        <p:spPr>
          <a:xfrm>
            <a:off x="4685687" y="1710781"/>
            <a:ext cx="285935" cy="159748"/>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4335"/>
        </a:solidFill>
        <a:effectLst/>
      </p:bgPr>
    </p:bg>
    <p:spTree>
      <p:nvGrpSpPr>
        <p:cNvPr id="1" name="Shape 185"/>
        <p:cNvGrpSpPr/>
        <p:nvPr/>
      </p:nvGrpSpPr>
      <p:grpSpPr>
        <a:xfrm>
          <a:off x="0" y="0"/>
          <a:ext cx="0" cy="0"/>
          <a:chOff x="0" y="0"/>
          <a:chExt cx="0" cy="0"/>
        </a:xfrm>
      </p:grpSpPr>
      <p:sp>
        <p:nvSpPr>
          <p:cNvPr id="186" name="Google Shape;186;p44"/>
          <p:cNvSpPr txBox="1"/>
          <p:nvPr/>
        </p:nvSpPr>
        <p:spPr>
          <a:xfrm>
            <a:off x="-460025" y="2082300"/>
            <a:ext cx="3704400" cy="609367"/>
          </a:xfrm>
          <a:prstGeom prst="rect">
            <a:avLst/>
          </a:prstGeom>
          <a:noFill/>
          <a:ln>
            <a:noFill/>
          </a:ln>
        </p:spPr>
        <p:txBody>
          <a:bodyPr spcFirstLastPara="1" wrap="square" lIns="91425" tIns="91425" rIns="91425" bIns="91425" rtlCol="0" anchor="t" anchorCtr="0">
            <a:spAutoFit/>
          </a:bodyPr>
          <a:lstStyle/>
          <a:p>
            <a:pPr marL="0" lvl="0" indent="0" algn="r" rtl="0">
              <a:lnSpc>
                <a:spcPct val="115000"/>
              </a:lnSpc>
              <a:spcBef>
                <a:spcPts val="0"/>
              </a:spcBef>
              <a:spcAft>
                <a:spcPts val="0"/>
              </a:spcAft>
              <a:buNone/>
            </a:pPr>
            <a:r>
              <a:rPr lang="es" sz="2400">
                <a:solidFill>
                  <a:srgbClr val="FFFFFF"/>
                </a:solidFill>
                <a:latin typeface="Open Sans"/>
                <a:ea typeface="Open Sans"/>
                <a:cs typeface="Open Sans"/>
                <a:sym typeface="Open Sans"/>
              </a:rPr>
              <a:t>Entender al usuario</a:t>
            </a:r>
            <a:endParaRPr sz="2400" dirty="0">
              <a:solidFill>
                <a:srgbClr val="FFFFFF"/>
              </a:solidFill>
              <a:latin typeface="Open Sans"/>
              <a:ea typeface="Open Sans"/>
              <a:cs typeface="Open Sans"/>
              <a:sym typeface="Open Sans"/>
            </a:endParaRPr>
          </a:p>
        </p:txBody>
      </p:sp>
      <p:sp>
        <p:nvSpPr>
          <p:cNvPr id="187" name="Google Shape;187;p44"/>
          <p:cNvSpPr txBox="1"/>
          <p:nvPr/>
        </p:nvSpPr>
        <p:spPr>
          <a:xfrm>
            <a:off x="3712425" y="1886850"/>
            <a:ext cx="3946500" cy="1369800"/>
          </a:xfrm>
          <a:prstGeom prst="rect">
            <a:avLst/>
          </a:prstGeom>
          <a:noFill/>
          <a:ln>
            <a:noFill/>
          </a:ln>
        </p:spPr>
        <p:txBody>
          <a:bodyPr spcFirstLastPara="1" wrap="square" lIns="91425" tIns="91425" rIns="91425" bIns="91425" rtlCol="0"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Investigación de usuarios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Personas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Planteamientos del problema</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s">
                <a:solidFill>
                  <a:srgbClr val="FFFFFF"/>
                </a:solidFill>
                <a:latin typeface="Open Sans"/>
                <a:ea typeface="Open Sans"/>
                <a:cs typeface="Open Sans"/>
                <a:sym typeface="Open Sans"/>
              </a:rPr>
              <a:t>Mapas de recorrido del usuario</a:t>
            </a:r>
            <a:endParaRPr>
              <a:solidFill>
                <a:srgbClr val="FFFFFF"/>
              </a:solidFill>
              <a:latin typeface="Open Sans"/>
              <a:ea typeface="Open Sans"/>
              <a:cs typeface="Open Sans"/>
              <a:sym typeface="Open Sans"/>
            </a:endParaRPr>
          </a:p>
        </p:txBody>
      </p:sp>
      <p:cxnSp>
        <p:nvCxnSpPr>
          <p:cNvPr id="188" name="Google Shape;188;p44"/>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192"/>
        <p:cNvGrpSpPr/>
        <p:nvPr/>
      </p:nvGrpSpPr>
      <p:grpSpPr>
        <a:xfrm>
          <a:off x="0" y="0"/>
          <a:ext cx="0" cy="0"/>
          <a:chOff x="0" y="0"/>
          <a:chExt cx="0" cy="0"/>
        </a:xfrm>
      </p:grpSpPr>
      <p:sp>
        <p:nvSpPr>
          <p:cNvPr id="193" name="Google Shape;193;p45"/>
          <p:cNvSpPr/>
          <p:nvPr/>
        </p:nvSpPr>
        <p:spPr>
          <a:xfrm>
            <a:off x="517675" y="1832019"/>
            <a:ext cx="7938900" cy="2510400"/>
          </a:xfrm>
          <a:prstGeom prst="rect">
            <a:avLst/>
          </a:prstGeom>
          <a:solidFill>
            <a:srgbClr val="F8F9FA"/>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4" name="Google Shape;194;p45"/>
          <p:cNvSpPr txBox="1"/>
          <p:nvPr/>
        </p:nvSpPr>
        <p:spPr>
          <a:xfrm>
            <a:off x="517675" y="524350"/>
            <a:ext cx="61551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a:solidFill>
                  <a:srgbClr val="5F6368"/>
                </a:solidFill>
                <a:latin typeface="Open Sans"/>
                <a:ea typeface="Open Sans"/>
                <a:cs typeface="Open Sans"/>
                <a:sym typeface="Open Sans"/>
              </a:rPr>
              <a:t>Investigación sobre los usuarios: resumen</a:t>
            </a:r>
            <a:endParaRPr sz="2400">
              <a:solidFill>
                <a:srgbClr val="5F6368"/>
              </a:solidFill>
              <a:latin typeface="Open Sans"/>
              <a:ea typeface="Open Sans"/>
              <a:cs typeface="Open Sans"/>
              <a:sym typeface="Open Sans"/>
            </a:endParaRPr>
          </a:p>
        </p:txBody>
      </p:sp>
      <p:sp>
        <p:nvSpPr>
          <p:cNvPr id="195" name="Google Shape;195;p45"/>
          <p:cNvSpPr txBox="1"/>
          <p:nvPr/>
        </p:nvSpPr>
        <p:spPr>
          <a:xfrm>
            <a:off x="919075" y="2461800"/>
            <a:ext cx="7136100" cy="1458831"/>
          </a:xfrm>
          <a:prstGeom prst="rect">
            <a:avLst/>
          </a:prstGeom>
          <a:noFill/>
          <a:ln>
            <a:noFill/>
          </a:ln>
        </p:spPr>
        <p:txBody>
          <a:bodyPr spcFirstLastPara="1" wrap="square" lIns="0"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La investigación de usuarios la realice recopilando información de las calificaciones y comentarios realizados en los demás cines locales a través de la web y la </a:t>
            </a:r>
            <a:r>
              <a:rPr lang="es-419" sz="1200" dirty="0" err="1">
                <a:solidFill>
                  <a:srgbClr val="5F6368"/>
                </a:solidFill>
                <a:latin typeface="Open Sans"/>
                <a:ea typeface="Open Sans"/>
                <a:cs typeface="Open Sans"/>
                <a:sym typeface="Open Sans"/>
              </a:rPr>
              <a:t>Playstore</a:t>
            </a:r>
            <a:r>
              <a:rPr lang="es-419" sz="1200" dirty="0">
                <a:solidFill>
                  <a:srgbClr val="5F6368"/>
                </a:solidFill>
                <a:latin typeface="Open Sans"/>
                <a:ea typeface="Open Sans"/>
                <a:cs typeface="Open Sans"/>
                <a:sym typeface="Open Sans"/>
              </a:rPr>
              <a:t>.</a:t>
            </a:r>
          </a:p>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la mayor cantidad de comentaros son referidos a la atención, calidad y comodidad del servicio, </a:t>
            </a:r>
          </a:p>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en cuanto a los sitios web los comentarios positivos van mayormente orientados a la facilidad de visualización de las películas y la forma de comprar los ticket y por parte de las negativas se enfocan en la poca información que se da del cine, sus servicios y prestaciones.</a:t>
            </a:r>
          </a:p>
        </p:txBody>
      </p:sp>
      <p:sp>
        <p:nvSpPr>
          <p:cNvPr id="196" name="Google Shape;196;p45"/>
          <p:cNvSpPr/>
          <p:nvPr/>
        </p:nvSpPr>
        <p:spPr>
          <a:xfrm>
            <a:off x="4230475" y="1602212"/>
            <a:ext cx="513300" cy="513300"/>
          </a:xfrm>
          <a:prstGeom prst="ellipse">
            <a:avLst/>
          </a:prstGeom>
          <a:solidFill>
            <a:srgbClr val="EA433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7" name="Google Shape;197;p45"/>
          <p:cNvSpPr/>
          <p:nvPr/>
        </p:nvSpPr>
        <p:spPr>
          <a:xfrm>
            <a:off x="4373201" y="1744926"/>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rtlCol="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01"/>
        <p:cNvGrpSpPr/>
        <p:nvPr/>
      </p:nvGrpSpPr>
      <p:grpSpPr>
        <a:xfrm>
          <a:off x="0" y="0"/>
          <a:ext cx="0" cy="0"/>
          <a:chOff x="0" y="0"/>
          <a:chExt cx="0" cy="0"/>
        </a:xfrm>
      </p:grpSpPr>
      <p:sp>
        <p:nvSpPr>
          <p:cNvPr id="202" name="Google Shape;202;p46"/>
          <p:cNvSpPr txBox="1"/>
          <p:nvPr/>
        </p:nvSpPr>
        <p:spPr>
          <a:xfrm>
            <a:off x="517674" y="524350"/>
            <a:ext cx="7091723"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Investigación sobre los usuarios: puntos débiles</a:t>
            </a:r>
            <a:endParaRPr sz="2400" dirty="0">
              <a:solidFill>
                <a:srgbClr val="5F6368"/>
              </a:solidFill>
              <a:latin typeface="Open Sans"/>
              <a:ea typeface="Open Sans"/>
              <a:cs typeface="Open Sans"/>
              <a:sym typeface="Open Sans"/>
            </a:endParaRPr>
          </a:p>
        </p:txBody>
      </p:sp>
      <p:sp>
        <p:nvSpPr>
          <p:cNvPr id="203" name="Google Shape;203;p46"/>
          <p:cNvSpPr txBox="1"/>
          <p:nvPr/>
        </p:nvSpPr>
        <p:spPr>
          <a:xfrm>
            <a:off x="441463" y="2008850"/>
            <a:ext cx="1872600" cy="400200"/>
          </a:xfrm>
          <a:prstGeom prst="rect">
            <a:avLst/>
          </a:prstGeom>
          <a:noFill/>
          <a:ln>
            <a:noFill/>
          </a:ln>
        </p:spPr>
        <p:txBody>
          <a:bodyPr spcFirstLastPara="1" wrap="square" lIns="0" tIns="91425" rIns="91425" bIns="91425" rtlCol="0" anchor="t" anchorCtr="0">
            <a:spAutoFit/>
          </a:bodyPr>
          <a:lstStyle/>
          <a:p>
            <a:pPr marL="0" lvl="0" indent="0" algn="ctr" rtl="0">
              <a:lnSpc>
                <a:spcPct val="150000"/>
              </a:lnSpc>
              <a:spcBef>
                <a:spcPts val="0"/>
              </a:spcBef>
              <a:spcAft>
                <a:spcPts val="0"/>
              </a:spcAft>
              <a:buNone/>
            </a:pPr>
            <a:r>
              <a:rPr lang="es">
                <a:solidFill>
                  <a:srgbClr val="EA4335"/>
                </a:solidFill>
                <a:latin typeface="Open Sans SemiBold"/>
                <a:ea typeface="Open Sans SemiBold"/>
                <a:cs typeface="Open Sans SemiBold"/>
                <a:sym typeface="Open Sans SemiBold"/>
              </a:rPr>
              <a:t>Punto débil</a:t>
            </a:r>
            <a:endParaRPr>
              <a:solidFill>
                <a:srgbClr val="4285F4"/>
              </a:solidFill>
              <a:latin typeface="Open Sans SemiBold"/>
              <a:ea typeface="Open Sans SemiBold"/>
              <a:cs typeface="Open Sans SemiBold"/>
              <a:sym typeface="Open Sans SemiBold"/>
            </a:endParaRPr>
          </a:p>
        </p:txBody>
      </p:sp>
      <p:sp>
        <p:nvSpPr>
          <p:cNvPr id="204" name="Google Shape;204;p46"/>
          <p:cNvSpPr txBox="1"/>
          <p:nvPr/>
        </p:nvSpPr>
        <p:spPr>
          <a:xfrm>
            <a:off x="441475" y="2522475"/>
            <a:ext cx="1872600" cy="609367"/>
          </a:xfrm>
          <a:prstGeom prst="rect">
            <a:avLst/>
          </a:prstGeom>
          <a:noFill/>
          <a:ln>
            <a:noFill/>
          </a:ln>
        </p:spPr>
        <p:txBody>
          <a:bodyPr spcFirstLastPara="1" wrap="square" lIns="0" tIns="91425" rIns="91425" bIns="91425" rtlCol="0" anchor="t" anchorCtr="0">
            <a:spAutoFit/>
          </a:bodyPr>
          <a:lstStyle/>
          <a:p>
            <a:pPr marL="0" lvl="0" indent="0" algn="ctr" rtl="0">
              <a:lnSpc>
                <a:spcPct val="115000"/>
              </a:lnSpc>
              <a:spcBef>
                <a:spcPts val="0"/>
              </a:spcBef>
              <a:spcAft>
                <a:spcPts val="0"/>
              </a:spcAft>
              <a:buNone/>
            </a:pPr>
            <a:r>
              <a:rPr lang="es-419" sz="1200" dirty="0">
                <a:solidFill>
                  <a:srgbClr val="5F6368"/>
                </a:solidFill>
                <a:latin typeface="Open Sans"/>
                <a:ea typeface="Open Sans"/>
                <a:cs typeface="Open Sans"/>
                <a:sym typeface="Open Sans"/>
              </a:rPr>
              <a:t>Poca información de precios.</a:t>
            </a:r>
            <a:endParaRPr sz="1200" dirty="0"/>
          </a:p>
        </p:txBody>
      </p:sp>
      <p:sp>
        <p:nvSpPr>
          <p:cNvPr id="205" name="Google Shape;205;p46"/>
          <p:cNvSpPr txBox="1"/>
          <p:nvPr/>
        </p:nvSpPr>
        <p:spPr>
          <a:xfrm>
            <a:off x="2582713" y="2008850"/>
            <a:ext cx="1872600" cy="400200"/>
          </a:xfrm>
          <a:prstGeom prst="rect">
            <a:avLst/>
          </a:prstGeom>
          <a:noFill/>
          <a:ln>
            <a:noFill/>
          </a:ln>
        </p:spPr>
        <p:txBody>
          <a:bodyPr spcFirstLastPara="1" wrap="square" lIns="0" tIns="91425" rIns="91425" bIns="91425" rtlCol="0" anchor="t" anchorCtr="0">
            <a:spAutoFit/>
          </a:bodyPr>
          <a:lstStyle/>
          <a:p>
            <a:pPr marL="0" lvl="0" indent="0" algn="ctr" rtl="0">
              <a:lnSpc>
                <a:spcPct val="150000"/>
              </a:lnSpc>
              <a:spcBef>
                <a:spcPts val="0"/>
              </a:spcBef>
              <a:spcAft>
                <a:spcPts val="0"/>
              </a:spcAft>
              <a:buNone/>
            </a:pPr>
            <a:r>
              <a:rPr lang="es">
                <a:solidFill>
                  <a:srgbClr val="EA4335"/>
                </a:solidFill>
                <a:latin typeface="Open Sans SemiBold"/>
                <a:ea typeface="Open Sans SemiBold"/>
                <a:cs typeface="Open Sans SemiBold"/>
                <a:sym typeface="Open Sans SemiBold"/>
              </a:rPr>
              <a:t>Punto débil</a:t>
            </a:r>
            <a:endParaRPr>
              <a:solidFill>
                <a:srgbClr val="4285F4"/>
              </a:solidFill>
              <a:latin typeface="Open Sans SemiBold"/>
              <a:ea typeface="Open Sans SemiBold"/>
              <a:cs typeface="Open Sans SemiBold"/>
              <a:sym typeface="Open Sans SemiBold"/>
            </a:endParaRPr>
          </a:p>
        </p:txBody>
      </p:sp>
      <p:sp>
        <p:nvSpPr>
          <p:cNvPr id="206" name="Google Shape;206;p46"/>
          <p:cNvSpPr txBox="1"/>
          <p:nvPr/>
        </p:nvSpPr>
        <p:spPr>
          <a:xfrm>
            <a:off x="2582725" y="2522475"/>
            <a:ext cx="1872600" cy="821733"/>
          </a:xfrm>
          <a:prstGeom prst="rect">
            <a:avLst/>
          </a:prstGeom>
          <a:noFill/>
          <a:ln>
            <a:noFill/>
          </a:ln>
        </p:spPr>
        <p:txBody>
          <a:bodyPr spcFirstLastPara="1" wrap="square" lIns="0" tIns="91425" rIns="91425" bIns="91425" rtlCol="0" anchor="t" anchorCtr="0">
            <a:spAutoFit/>
          </a:bodyPr>
          <a:lstStyle/>
          <a:p>
            <a:pPr lvl="0" algn="ctr" rtl="0">
              <a:lnSpc>
                <a:spcPct val="115000"/>
              </a:lnSpc>
            </a:pPr>
            <a:r>
              <a:rPr lang="es-419" sz="1200" dirty="0">
                <a:solidFill>
                  <a:srgbClr val="5F6368"/>
                </a:solidFill>
                <a:latin typeface="Open Sans"/>
                <a:ea typeface="Open Sans"/>
                <a:cs typeface="Open Sans"/>
                <a:sym typeface="Open Sans"/>
              </a:rPr>
              <a:t>Algunos cines no cuentan con</a:t>
            </a:r>
          </a:p>
          <a:p>
            <a:pPr lvl="0" algn="ctr" rtl="0">
              <a:lnSpc>
                <a:spcPct val="115000"/>
              </a:lnSpc>
            </a:pPr>
            <a:r>
              <a:rPr lang="es-419" sz="1200" dirty="0">
                <a:solidFill>
                  <a:srgbClr val="5F6368"/>
                </a:solidFill>
                <a:latin typeface="Open Sans"/>
                <a:ea typeface="Open Sans"/>
                <a:cs typeface="Open Sans"/>
                <a:sym typeface="Open Sans"/>
              </a:rPr>
              <a:t> sitio web o App.</a:t>
            </a:r>
          </a:p>
        </p:txBody>
      </p:sp>
      <p:sp>
        <p:nvSpPr>
          <p:cNvPr id="207" name="Google Shape;207;p46"/>
          <p:cNvSpPr txBox="1"/>
          <p:nvPr/>
        </p:nvSpPr>
        <p:spPr>
          <a:xfrm>
            <a:off x="4723969" y="2008850"/>
            <a:ext cx="1872600" cy="400200"/>
          </a:xfrm>
          <a:prstGeom prst="rect">
            <a:avLst/>
          </a:prstGeom>
          <a:noFill/>
          <a:ln>
            <a:noFill/>
          </a:ln>
        </p:spPr>
        <p:txBody>
          <a:bodyPr spcFirstLastPara="1" wrap="square" lIns="0" tIns="91425" rIns="91425" bIns="91425" rtlCol="0" anchor="t" anchorCtr="0">
            <a:spAutoFit/>
          </a:bodyPr>
          <a:lstStyle/>
          <a:p>
            <a:pPr marL="0" lvl="0" indent="0" algn="ctr" rtl="0">
              <a:lnSpc>
                <a:spcPct val="150000"/>
              </a:lnSpc>
              <a:spcBef>
                <a:spcPts val="0"/>
              </a:spcBef>
              <a:spcAft>
                <a:spcPts val="0"/>
              </a:spcAft>
              <a:buNone/>
            </a:pPr>
            <a:r>
              <a:rPr lang="es">
                <a:solidFill>
                  <a:srgbClr val="EA4335"/>
                </a:solidFill>
                <a:latin typeface="Open Sans SemiBold"/>
                <a:ea typeface="Open Sans SemiBold"/>
                <a:cs typeface="Open Sans SemiBold"/>
                <a:sym typeface="Open Sans SemiBold"/>
              </a:rPr>
              <a:t>Punto débil</a:t>
            </a:r>
            <a:endParaRPr>
              <a:solidFill>
                <a:srgbClr val="4285F4"/>
              </a:solidFill>
              <a:latin typeface="Open Sans SemiBold"/>
              <a:ea typeface="Open Sans SemiBold"/>
              <a:cs typeface="Open Sans SemiBold"/>
              <a:sym typeface="Open Sans SemiBold"/>
            </a:endParaRPr>
          </a:p>
        </p:txBody>
      </p:sp>
      <p:sp>
        <p:nvSpPr>
          <p:cNvPr id="208" name="Google Shape;208;p46"/>
          <p:cNvSpPr txBox="1"/>
          <p:nvPr/>
        </p:nvSpPr>
        <p:spPr>
          <a:xfrm>
            <a:off x="4723969" y="2522475"/>
            <a:ext cx="1872600" cy="1034099"/>
          </a:xfrm>
          <a:prstGeom prst="rect">
            <a:avLst/>
          </a:prstGeom>
          <a:noFill/>
          <a:ln>
            <a:noFill/>
          </a:ln>
        </p:spPr>
        <p:txBody>
          <a:bodyPr spcFirstLastPara="1" wrap="square" lIns="0" tIns="91425" rIns="91425" bIns="91425" rtlCol="0" anchor="t" anchorCtr="0">
            <a:spAutoFit/>
          </a:bodyPr>
          <a:lstStyle/>
          <a:p>
            <a:pPr lvl="0" algn="ctr" rtl="0">
              <a:lnSpc>
                <a:spcPct val="115000"/>
              </a:lnSpc>
            </a:pPr>
            <a:r>
              <a:rPr lang="es-419" sz="1200" dirty="0">
                <a:solidFill>
                  <a:srgbClr val="5F6368"/>
                </a:solidFill>
                <a:latin typeface="Open Sans"/>
                <a:ea typeface="Open Sans"/>
                <a:cs typeface="Open Sans"/>
                <a:sym typeface="Open Sans"/>
              </a:rPr>
              <a:t>Algunos cines no dan la opción de comprar online, solo informan los horarios de los estrenos.</a:t>
            </a:r>
            <a:endParaRPr lang="en-US" sz="1200" dirty="0"/>
          </a:p>
        </p:txBody>
      </p:sp>
      <p:sp>
        <p:nvSpPr>
          <p:cNvPr id="209" name="Google Shape;209;p46"/>
          <p:cNvSpPr txBox="1"/>
          <p:nvPr/>
        </p:nvSpPr>
        <p:spPr>
          <a:xfrm>
            <a:off x="6865219" y="2008850"/>
            <a:ext cx="1872600" cy="400200"/>
          </a:xfrm>
          <a:prstGeom prst="rect">
            <a:avLst/>
          </a:prstGeom>
          <a:noFill/>
          <a:ln>
            <a:noFill/>
          </a:ln>
        </p:spPr>
        <p:txBody>
          <a:bodyPr spcFirstLastPara="1" wrap="square" lIns="0" tIns="91425" rIns="91425" bIns="91425" rtlCol="0" anchor="t" anchorCtr="0">
            <a:spAutoFit/>
          </a:bodyPr>
          <a:lstStyle/>
          <a:p>
            <a:pPr marL="0" lvl="0" indent="0" algn="ctr" rtl="0">
              <a:lnSpc>
                <a:spcPct val="150000"/>
              </a:lnSpc>
              <a:spcBef>
                <a:spcPts val="0"/>
              </a:spcBef>
              <a:spcAft>
                <a:spcPts val="0"/>
              </a:spcAft>
              <a:buNone/>
            </a:pPr>
            <a:r>
              <a:rPr lang="es">
                <a:solidFill>
                  <a:srgbClr val="EA4335"/>
                </a:solidFill>
                <a:latin typeface="Open Sans SemiBold"/>
                <a:ea typeface="Open Sans SemiBold"/>
                <a:cs typeface="Open Sans SemiBold"/>
                <a:sym typeface="Open Sans SemiBold"/>
              </a:rPr>
              <a:t>Punto débil</a:t>
            </a:r>
            <a:endParaRPr>
              <a:solidFill>
                <a:srgbClr val="4285F4"/>
              </a:solidFill>
              <a:latin typeface="Open Sans SemiBold"/>
              <a:ea typeface="Open Sans SemiBold"/>
              <a:cs typeface="Open Sans SemiBold"/>
              <a:sym typeface="Open Sans SemiBold"/>
            </a:endParaRPr>
          </a:p>
        </p:txBody>
      </p:sp>
      <p:sp>
        <p:nvSpPr>
          <p:cNvPr id="210" name="Google Shape;210;p46"/>
          <p:cNvSpPr txBox="1"/>
          <p:nvPr/>
        </p:nvSpPr>
        <p:spPr>
          <a:xfrm>
            <a:off x="6865219" y="2522475"/>
            <a:ext cx="1872600" cy="821733"/>
          </a:xfrm>
          <a:prstGeom prst="rect">
            <a:avLst/>
          </a:prstGeom>
          <a:noFill/>
          <a:ln>
            <a:noFill/>
          </a:ln>
        </p:spPr>
        <p:txBody>
          <a:bodyPr spcFirstLastPara="1" wrap="square" lIns="0" tIns="91425" rIns="91425" bIns="91425" rtlCol="0" anchor="t" anchorCtr="0">
            <a:spAutoFit/>
          </a:bodyPr>
          <a:lstStyle/>
          <a:p>
            <a:pPr lvl="0" algn="ctr" rtl="0">
              <a:lnSpc>
                <a:spcPct val="115000"/>
              </a:lnSpc>
            </a:pPr>
            <a:r>
              <a:rPr lang="es-419" sz="1200" dirty="0">
                <a:solidFill>
                  <a:srgbClr val="5F6368"/>
                </a:solidFill>
                <a:latin typeface="Open Sans"/>
                <a:ea typeface="Open Sans"/>
                <a:cs typeface="Open Sans"/>
                <a:sym typeface="Open Sans"/>
              </a:rPr>
              <a:t>Ninguno posee un apartado de preguntas frecuentes.</a:t>
            </a:r>
            <a:endParaRPr lang="en-US" sz="1200" dirty="0"/>
          </a:p>
        </p:txBody>
      </p:sp>
      <p:sp>
        <p:nvSpPr>
          <p:cNvPr id="211" name="Google Shape;211;p46"/>
          <p:cNvSpPr/>
          <p:nvPr/>
        </p:nvSpPr>
        <p:spPr>
          <a:xfrm>
            <a:off x="1121125" y="1382121"/>
            <a:ext cx="513300" cy="513300"/>
          </a:xfrm>
          <a:prstGeom prst="ellipse">
            <a:avLst/>
          </a:prstGeom>
          <a:solidFill>
            <a:srgbClr val="EA4335"/>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dirty="0">
                <a:solidFill>
                  <a:srgbClr val="FFFFFF"/>
                </a:solidFill>
                <a:latin typeface="Google Sans Medium"/>
                <a:ea typeface="Google Sans Medium"/>
                <a:cs typeface="Google Sans Medium"/>
                <a:sym typeface="Google Sans Medium"/>
              </a:rPr>
              <a:t>1</a:t>
            </a:r>
            <a:endParaRPr sz="2200" dirty="0">
              <a:solidFill>
                <a:srgbClr val="FFFFFF"/>
              </a:solidFill>
              <a:latin typeface="Google Sans Medium"/>
              <a:ea typeface="Google Sans Medium"/>
              <a:cs typeface="Google Sans Medium"/>
              <a:sym typeface="Google Sans Medium"/>
            </a:endParaRPr>
          </a:p>
        </p:txBody>
      </p:sp>
      <p:sp>
        <p:nvSpPr>
          <p:cNvPr id="212" name="Google Shape;212;p46"/>
          <p:cNvSpPr/>
          <p:nvPr/>
        </p:nvSpPr>
        <p:spPr>
          <a:xfrm>
            <a:off x="3262375" y="1382121"/>
            <a:ext cx="513300" cy="513300"/>
          </a:xfrm>
          <a:prstGeom prst="ellipse">
            <a:avLst/>
          </a:prstGeom>
          <a:solidFill>
            <a:srgbClr val="EA4335"/>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213" name="Google Shape;213;p46"/>
          <p:cNvSpPr/>
          <p:nvPr/>
        </p:nvSpPr>
        <p:spPr>
          <a:xfrm>
            <a:off x="5403625" y="1382121"/>
            <a:ext cx="513300" cy="513300"/>
          </a:xfrm>
          <a:prstGeom prst="ellipse">
            <a:avLst/>
          </a:prstGeom>
          <a:solidFill>
            <a:srgbClr val="EA4335"/>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
        <p:nvSpPr>
          <p:cNvPr id="214" name="Google Shape;214;p46"/>
          <p:cNvSpPr/>
          <p:nvPr/>
        </p:nvSpPr>
        <p:spPr>
          <a:xfrm>
            <a:off x="7544875" y="1382121"/>
            <a:ext cx="513300" cy="513300"/>
          </a:xfrm>
          <a:prstGeom prst="ellipse">
            <a:avLst/>
          </a:prstGeom>
          <a:solidFill>
            <a:srgbClr val="EA4335"/>
          </a:solidFill>
          <a:ln>
            <a:noFill/>
          </a:ln>
        </p:spPr>
        <p:txBody>
          <a:bodyPr spcFirstLastPara="1" wrap="square" lIns="0" tIns="0" rIns="0" bIns="0" rtlCol="0" anchor="ctr" anchorCtr="0">
            <a:noAutofit/>
          </a:bodyPr>
          <a:lstStyle/>
          <a:p>
            <a:pPr marL="0" lvl="0" indent="0" algn="ctr" rtl="0">
              <a:spcBef>
                <a:spcPts val="0"/>
              </a:spcBef>
              <a:spcAft>
                <a:spcPts val="0"/>
              </a:spcAft>
              <a:buNone/>
            </a:pPr>
            <a:r>
              <a:rPr lang="es" sz="2200">
                <a:solidFill>
                  <a:srgbClr val="FFFFFF"/>
                </a:solidFill>
                <a:latin typeface="Google Sans Medium"/>
                <a:ea typeface="Google Sans Medium"/>
                <a:cs typeface="Google Sans Medium"/>
                <a:sym typeface="Google Sans Medium"/>
              </a:rPr>
              <a:t>4</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
        <p:cNvGrpSpPr/>
        <p:nvPr/>
      </p:nvGrpSpPr>
      <p:grpSpPr>
        <a:xfrm>
          <a:off x="0" y="0"/>
          <a:ext cx="0" cy="0"/>
          <a:chOff x="0" y="0"/>
          <a:chExt cx="0" cy="0"/>
        </a:xfrm>
      </p:grpSpPr>
      <p:sp>
        <p:nvSpPr>
          <p:cNvPr id="2" name="Google Shape;202;p46">
            <a:extLst>
              <a:ext uri="{FF2B5EF4-FFF2-40B4-BE49-F238E27FC236}">
                <a16:creationId xmlns:a16="http://schemas.microsoft.com/office/drawing/2014/main" id="{1520B12D-C7D1-4533-89C6-1EEDCA47B05C}"/>
              </a:ext>
            </a:extLst>
          </p:cNvPr>
          <p:cNvSpPr txBox="1"/>
          <p:nvPr/>
        </p:nvSpPr>
        <p:spPr>
          <a:xfrm>
            <a:off x="2658447" y="219550"/>
            <a:ext cx="3827106"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Auditoría competitiva:</a:t>
            </a:r>
            <a:endParaRPr sz="2400" dirty="0">
              <a:solidFill>
                <a:srgbClr val="5F6368"/>
              </a:solidFill>
              <a:latin typeface="Open Sans"/>
              <a:ea typeface="Open Sans"/>
              <a:cs typeface="Open Sans"/>
              <a:sym typeface="Open Sans"/>
            </a:endParaRPr>
          </a:p>
        </p:txBody>
      </p:sp>
      <p:sp>
        <p:nvSpPr>
          <p:cNvPr id="3" name="Google Shape;221;p47">
            <a:extLst>
              <a:ext uri="{FF2B5EF4-FFF2-40B4-BE49-F238E27FC236}">
                <a16:creationId xmlns:a16="http://schemas.microsoft.com/office/drawing/2014/main" id="{14BA8C33-E0D7-47A4-9C38-87366A5FC09B}"/>
              </a:ext>
            </a:extLst>
          </p:cNvPr>
          <p:cNvSpPr txBox="1"/>
          <p:nvPr/>
        </p:nvSpPr>
        <p:spPr>
          <a:xfrm>
            <a:off x="226969" y="660609"/>
            <a:ext cx="6998176" cy="3693288"/>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419" dirty="0">
                <a:solidFill>
                  <a:srgbClr val="EA4335"/>
                </a:solidFill>
                <a:latin typeface="Open Sans SemiBold"/>
                <a:ea typeface="Open Sans SemiBold"/>
                <a:cs typeface="Open Sans SemiBold"/>
                <a:sym typeface="Open Sans SemiBold"/>
              </a:rPr>
              <a:t>Puntos que se tuvieron en cuneta a la hora de estudiar a los competidores directos e indirectos:</a:t>
            </a:r>
          </a:p>
          <a:p>
            <a:pPr lvl="0" algn="l" rtl="0">
              <a:lnSpc>
                <a:spcPct val="150000"/>
              </a:lnSpc>
              <a:spcBef>
                <a:spcPts val="0"/>
              </a:spcBef>
              <a:spcAft>
                <a:spcPts val="0"/>
              </a:spcAft>
            </a:pPr>
            <a:endParaRPr lang="es-419" dirty="0">
              <a:solidFill>
                <a:schemeClr val="tx1">
                  <a:lumMod val="65000"/>
                  <a:lumOff val="35000"/>
                </a:schemeClr>
              </a:solidFill>
              <a:latin typeface="Open Sans SemiBold"/>
              <a:ea typeface="Open Sans SemiBold"/>
              <a:cs typeface="Open Sans SemiBold"/>
              <a:sym typeface="Open Sans SemiBold"/>
            </a:endParaRPr>
          </a:p>
          <a:p>
            <a:pPr marL="285750" lvl="0" indent="-285750" algn="l" rtl="0">
              <a:lnSpc>
                <a:spcPct val="150000"/>
              </a:lnSpc>
              <a:spcBef>
                <a:spcPts val="0"/>
              </a:spcBef>
              <a:spcAft>
                <a:spcPts val="0"/>
              </a:spcAft>
              <a:buFont typeface="Wingdings" panose="05000000000000000000" pitchFamily="2" charset="2"/>
              <a:buChar char="ü"/>
            </a:pPr>
            <a:r>
              <a:rPr lang="es-419" dirty="0">
                <a:solidFill>
                  <a:schemeClr val="tx1">
                    <a:lumMod val="65000"/>
                    <a:lumOff val="35000"/>
                  </a:schemeClr>
                </a:solidFill>
                <a:latin typeface="Open Sans SemiBold"/>
                <a:ea typeface="Open Sans SemiBold"/>
                <a:cs typeface="Open Sans SemiBold"/>
                <a:sym typeface="Open Sans SemiBold"/>
              </a:rPr>
              <a:t>Si el diseño complementa el producto.</a:t>
            </a:r>
          </a:p>
          <a:p>
            <a:pPr marL="285750" lvl="0" indent="-285750" algn="l" rtl="0">
              <a:lnSpc>
                <a:spcPct val="150000"/>
              </a:lnSpc>
              <a:spcBef>
                <a:spcPts val="0"/>
              </a:spcBef>
              <a:spcAft>
                <a:spcPts val="0"/>
              </a:spcAft>
              <a:buFont typeface="Wingdings" panose="05000000000000000000" pitchFamily="2" charset="2"/>
              <a:buChar char="ü"/>
            </a:pPr>
            <a:r>
              <a:rPr lang="es-419" dirty="0">
                <a:solidFill>
                  <a:schemeClr val="tx1">
                    <a:lumMod val="65000"/>
                    <a:lumOff val="35000"/>
                  </a:schemeClr>
                </a:solidFill>
                <a:latin typeface="Open Sans SemiBold"/>
                <a:ea typeface="Open Sans SemiBold"/>
                <a:cs typeface="Open Sans SemiBold"/>
                <a:sym typeface="Open Sans SemiBold"/>
              </a:rPr>
              <a:t>Si la app es accesible para todos los usuarios.</a:t>
            </a:r>
          </a:p>
          <a:p>
            <a:pPr marL="285750" lvl="0" indent="-285750" algn="l" rtl="0">
              <a:lnSpc>
                <a:spcPct val="150000"/>
              </a:lnSpc>
              <a:spcBef>
                <a:spcPts val="0"/>
              </a:spcBef>
              <a:spcAft>
                <a:spcPts val="0"/>
              </a:spcAft>
              <a:buFont typeface="Wingdings" panose="05000000000000000000" pitchFamily="2" charset="2"/>
              <a:buChar char="ü"/>
            </a:pPr>
            <a:r>
              <a:rPr lang="es-419" dirty="0">
                <a:solidFill>
                  <a:schemeClr val="tx1">
                    <a:lumMod val="65000"/>
                    <a:lumOff val="35000"/>
                  </a:schemeClr>
                </a:solidFill>
                <a:latin typeface="Open Sans SemiBold"/>
                <a:ea typeface="Open Sans SemiBold"/>
                <a:cs typeface="Open Sans SemiBold"/>
                <a:sym typeface="Open Sans SemiBold"/>
              </a:rPr>
              <a:t>Si la navegación es clara.</a:t>
            </a:r>
          </a:p>
          <a:p>
            <a:pPr marL="285750" lvl="0" indent="-285750" algn="l" rtl="0">
              <a:lnSpc>
                <a:spcPct val="150000"/>
              </a:lnSpc>
              <a:spcBef>
                <a:spcPts val="0"/>
              </a:spcBef>
              <a:spcAft>
                <a:spcPts val="0"/>
              </a:spcAft>
              <a:buFont typeface="Wingdings" panose="05000000000000000000" pitchFamily="2" charset="2"/>
              <a:buChar char="ü"/>
            </a:pPr>
            <a:r>
              <a:rPr lang="es-419" dirty="0">
                <a:solidFill>
                  <a:schemeClr val="tx1">
                    <a:lumMod val="65000"/>
                    <a:lumOff val="35000"/>
                  </a:schemeClr>
                </a:solidFill>
                <a:latin typeface="Open Sans SemiBold"/>
                <a:ea typeface="Open Sans SemiBold"/>
                <a:cs typeface="Open Sans SemiBold"/>
                <a:sym typeface="Open Sans SemiBold"/>
              </a:rPr>
              <a:t>Qué funciones están disponibles para los usuarios.</a:t>
            </a:r>
          </a:p>
          <a:p>
            <a:pPr marL="285750" lvl="0" indent="-285750" algn="l" rtl="0">
              <a:lnSpc>
                <a:spcPct val="150000"/>
              </a:lnSpc>
              <a:spcBef>
                <a:spcPts val="0"/>
              </a:spcBef>
              <a:spcAft>
                <a:spcPts val="0"/>
              </a:spcAft>
              <a:buFont typeface="Wingdings" panose="05000000000000000000" pitchFamily="2" charset="2"/>
              <a:buChar char="ü"/>
            </a:pPr>
            <a:r>
              <a:rPr lang="es-419">
                <a:solidFill>
                  <a:schemeClr val="tx1">
                    <a:lumMod val="65000"/>
                    <a:lumOff val="35000"/>
                  </a:schemeClr>
                </a:solidFill>
                <a:latin typeface="Open Sans SemiBold"/>
                <a:ea typeface="Open Sans SemiBold"/>
                <a:cs typeface="Open Sans SemiBold"/>
                <a:sym typeface="Open Sans SemiBold"/>
              </a:rPr>
              <a:t>Si la app </a:t>
            </a:r>
            <a:r>
              <a:rPr lang="es-419" dirty="0">
                <a:solidFill>
                  <a:schemeClr val="tx1">
                    <a:lumMod val="65000"/>
                    <a:lumOff val="35000"/>
                  </a:schemeClr>
                </a:solidFill>
                <a:latin typeface="Open Sans SemiBold"/>
                <a:ea typeface="Open Sans SemiBold"/>
                <a:cs typeface="Open Sans SemiBold"/>
                <a:sym typeface="Open Sans SemiBold"/>
              </a:rPr>
              <a:t>tiene la misma apariencia en todas las secciones y páginas.</a:t>
            </a:r>
          </a:p>
          <a:p>
            <a:pPr marL="285750" lvl="0" indent="-285750" algn="l" rtl="0">
              <a:lnSpc>
                <a:spcPct val="150000"/>
              </a:lnSpc>
              <a:spcBef>
                <a:spcPts val="0"/>
              </a:spcBef>
              <a:spcAft>
                <a:spcPts val="0"/>
              </a:spcAft>
              <a:buFont typeface="Wingdings" panose="05000000000000000000" pitchFamily="2" charset="2"/>
              <a:buChar char="ü"/>
            </a:pPr>
            <a:r>
              <a:rPr lang="es-419" dirty="0">
                <a:solidFill>
                  <a:schemeClr val="tx1">
                    <a:lumMod val="65000"/>
                    <a:lumOff val="35000"/>
                  </a:schemeClr>
                </a:solidFill>
                <a:latin typeface="Open Sans SemiBold"/>
                <a:ea typeface="Open Sans SemiBold"/>
                <a:cs typeface="Open Sans SemiBold"/>
                <a:sym typeface="Open Sans SemiBold"/>
              </a:rPr>
              <a:t>Si los usuarios podrán encontrar los detalles que les interesan.</a:t>
            </a:r>
            <a:endParaRPr dirty="0">
              <a:solidFill>
                <a:schemeClr val="tx1">
                  <a:lumMod val="65000"/>
                  <a:lumOff val="35000"/>
                </a:schemeClr>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endParaRPr sz="12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None/>
            </a:pPr>
            <a:endParaRPr dirty="0"/>
          </a:p>
        </p:txBody>
      </p:sp>
    </p:spTree>
    <p:extLst>
      <p:ext uri="{BB962C8B-B14F-4D97-AF65-F5344CB8AC3E}">
        <p14:creationId xmlns:p14="http://schemas.microsoft.com/office/powerpoint/2010/main" val="218097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8E2"/>
        </a:solidFill>
        <a:effectLst/>
      </p:bgPr>
    </p:bg>
    <p:spTree>
      <p:nvGrpSpPr>
        <p:cNvPr id="1" name="Shape 218"/>
        <p:cNvGrpSpPr/>
        <p:nvPr/>
      </p:nvGrpSpPr>
      <p:grpSpPr>
        <a:xfrm>
          <a:off x="0" y="0"/>
          <a:ext cx="0" cy="0"/>
          <a:chOff x="0" y="0"/>
          <a:chExt cx="0" cy="0"/>
        </a:xfrm>
      </p:grpSpPr>
      <p:sp>
        <p:nvSpPr>
          <p:cNvPr id="219" name="Google Shape;219;p47"/>
          <p:cNvSpPr txBox="1"/>
          <p:nvPr/>
        </p:nvSpPr>
        <p:spPr>
          <a:xfrm>
            <a:off x="248734" y="141109"/>
            <a:ext cx="6108600" cy="554100"/>
          </a:xfrm>
          <a:prstGeom prst="rect">
            <a:avLst/>
          </a:prstGeom>
          <a:noFill/>
          <a:ln>
            <a:noFill/>
          </a:ln>
        </p:spPr>
        <p:txBody>
          <a:bodyPr spcFirstLastPara="1" wrap="square" lIns="0" tIns="91425" rIns="91425" bIns="91425" rtlCol="0" anchor="t" anchorCtr="0">
            <a:spAutoFit/>
          </a:bodyPr>
          <a:lstStyle/>
          <a:p>
            <a:pPr marL="0" lvl="0" indent="0" algn="l" rtl="0">
              <a:spcBef>
                <a:spcPts val="0"/>
              </a:spcBef>
              <a:spcAft>
                <a:spcPts val="0"/>
              </a:spcAft>
              <a:buNone/>
            </a:pPr>
            <a:r>
              <a:rPr lang="es" sz="2400" dirty="0">
                <a:solidFill>
                  <a:srgbClr val="5F6368"/>
                </a:solidFill>
                <a:latin typeface="Open Sans"/>
                <a:ea typeface="Open Sans"/>
                <a:cs typeface="Open Sans"/>
                <a:sym typeface="Open Sans"/>
              </a:rPr>
              <a:t>Persona: </a:t>
            </a:r>
            <a:r>
              <a:rPr lang="es" sz="2400" b="1" dirty="0">
                <a:solidFill>
                  <a:srgbClr val="5F6368"/>
                </a:solidFill>
                <a:latin typeface="Open Sans"/>
                <a:ea typeface="Open Sans"/>
                <a:cs typeface="Open Sans"/>
                <a:sym typeface="Open Sans"/>
              </a:rPr>
              <a:t>Alberto Núñez</a:t>
            </a:r>
            <a:endParaRPr sz="2400" b="1" dirty="0">
              <a:solidFill>
                <a:srgbClr val="5F6368"/>
              </a:solidFill>
              <a:latin typeface="Open Sans"/>
              <a:ea typeface="Open Sans"/>
              <a:cs typeface="Open Sans"/>
              <a:sym typeface="Open Sans"/>
            </a:endParaRPr>
          </a:p>
        </p:txBody>
      </p:sp>
      <p:sp>
        <p:nvSpPr>
          <p:cNvPr id="221" name="Google Shape;221;p47"/>
          <p:cNvSpPr txBox="1"/>
          <p:nvPr/>
        </p:nvSpPr>
        <p:spPr>
          <a:xfrm>
            <a:off x="53788" y="801400"/>
            <a:ext cx="2115800" cy="2816125"/>
          </a:xfrm>
          <a:prstGeom prst="rect">
            <a:avLst/>
          </a:prstGeom>
          <a:noFill/>
          <a:ln>
            <a:noFill/>
          </a:ln>
        </p:spPr>
        <p:txBody>
          <a:bodyPr spcFirstLastPara="1" wrap="square" lIns="0" tIns="91425" rIns="91425" bIns="91425" rtlCol="0" anchor="t" anchorCtr="0">
            <a:spAutoFit/>
          </a:bodyPr>
          <a:lstStyle/>
          <a:p>
            <a:pPr marL="0" lvl="0" indent="0" algn="l" rtl="0">
              <a:lnSpc>
                <a:spcPct val="150000"/>
              </a:lnSpc>
              <a:spcBef>
                <a:spcPts val="0"/>
              </a:spcBef>
              <a:spcAft>
                <a:spcPts val="0"/>
              </a:spcAft>
              <a:buNone/>
            </a:pPr>
            <a:r>
              <a:rPr lang="es" dirty="0">
                <a:solidFill>
                  <a:srgbClr val="EA4335"/>
                </a:solidFill>
                <a:latin typeface="Open Sans SemiBold"/>
                <a:ea typeface="Open Sans SemiBold"/>
                <a:cs typeface="Open Sans SemiBold"/>
                <a:sym typeface="Open Sans SemiBold"/>
              </a:rPr>
              <a:t>Planteamiento del problema:</a:t>
            </a:r>
            <a:endParaRPr dirty="0">
              <a:solidFill>
                <a:srgbClr val="EA4335"/>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s-419" sz="1200" dirty="0">
                <a:solidFill>
                  <a:srgbClr val="5F6368"/>
                </a:solidFill>
                <a:latin typeface="Open Sans"/>
                <a:ea typeface="Open Sans"/>
                <a:cs typeface="Open Sans"/>
                <a:sym typeface="Open Sans"/>
              </a:rPr>
              <a:t>Alberto es un profesor de literatura que necesita una aplicación o sitio web sencillo donde informase de los estrenos y comprar los ticket desde su teléfono.</a:t>
            </a:r>
            <a:endParaRPr sz="12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None/>
            </a:pPr>
            <a:endParaRPr dirty="0"/>
          </a:p>
        </p:txBody>
      </p:sp>
      <p:graphicFrame>
        <p:nvGraphicFramePr>
          <p:cNvPr id="2" name="Objeto 1">
            <a:extLst>
              <a:ext uri="{FF2B5EF4-FFF2-40B4-BE49-F238E27FC236}">
                <a16:creationId xmlns:a16="http://schemas.microsoft.com/office/drawing/2014/main" id="{D680817F-A94D-4CDC-A56C-D1ECB1FFC893}"/>
              </a:ext>
            </a:extLst>
          </p:cNvPr>
          <p:cNvGraphicFramePr>
            <a:graphicFrameLocks noChangeAspect="1"/>
          </p:cNvGraphicFramePr>
          <p:nvPr>
            <p:extLst>
              <p:ext uri="{D42A27DB-BD31-4B8C-83A1-F6EECF244321}">
                <p14:modId xmlns:p14="http://schemas.microsoft.com/office/powerpoint/2010/main" val="631380103"/>
              </p:ext>
            </p:extLst>
          </p:nvPr>
        </p:nvGraphicFramePr>
        <p:xfrm>
          <a:off x="2169588" y="801400"/>
          <a:ext cx="6858000" cy="3857625"/>
        </p:xfrm>
        <a:graphic>
          <a:graphicData uri="http://schemas.openxmlformats.org/presentationml/2006/ole">
            <mc:AlternateContent xmlns:mc="http://schemas.openxmlformats.org/markup-compatibility/2006">
              <mc:Choice xmlns:v="urn:schemas-microsoft-com:vml" Requires="v">
                <p:oleObj spid="_x0000_s1061" name="Acrobat Document" r:id="rId4" imgW="6858000" imgH="3857625" progId="Acrobat.Document.DC">
                  <p:embed/>
                </p:oleObj>
              </mc:Choice>
              <mc:Fallback>
                <p:oleObj name="Acrobat Document" r:id="rId4" imgW="6858000" imgH="3857625" progId="Acrobat.Document.DC">
                  <p:embed/>
                  <p:pic>
                    <p:nvPicPr>
                      <p:cNvPr id="0" name=""/>
                      <p:cNvPicPr/>
                      <p:nvPr/>
                    </p:nvPicPr>
                    <p:blipFill>
                      <a:blip r:embed="rId5"/>
                      <a:stretch>
                        <a:fillRect/>
                      </a:stretch>
                    </p:blipFill>
                    <p:spPr>
                      <a:xfrm>
                        <a:off x="2169588" y="801400"/>
                        <a:ext cx="6858000" cy="3857625"/>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o">
  <a:themeElements>
    <a:clrScheme name="Metropolitano">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1249</Words>
  <Application>Microsoft Office PowerPoint</Application>
  <PresentationFormat>Presentación en pantalla (16:9)</PresentationFormat>
  <Paragraphs>133</Paragraphs>
  <Slides>26</Slides>
  <Notes>25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26</vt:i4>
      </vt:variant>
    </vt:vector>
  </HeadingPairs>
  <TitlesOfParts>
    <vt:vector size="36" baseType="lpstr">
      <vt:lpstr>Open Sans</vt:lpstr>
      <vt:lpstr>Arial</vt:lpstr>
      <vt:lpstr>Open Sans SemiBold</vt:lpstr>
      <vt:lpstr>Wingdings</vt:lpstr>
      <vt:lpstr>Calibri Light</vt:lpstr>
      <vt:lpstr>Calibri</vt:lpstr>
      <vt:lpstr>Google Sans Medium</vt:lpstr>
      <vt:lpstr>Simple Light</vt:lpstr>
      <vt:lpstr>Metropolitano</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Jahaziel Muller</cp:lastModifiedBy>
  <cp:revision>49</cp:revision>
  <dcterms:modified xsi:type="dcterms:W3CDTF">2022-12-02T13:29:39Z</dcterms:modified>
</cp:coreProperties>
</file>